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71" r:id="rId2"/>
    <p:sldId id="256" r:id="rId3"/>
    <p:sldId id="288" r:id="rId4"/>
    <p:sldId id="285" r:id="rId5"/>
    <p:sldId id="274" r:id="rId6"/>
    <p:sldId id="277" r:id="rId7"/>
    <p:sldId id="286" r:id="rId8"/>
    <p:sldId id="281" r:id="rId9"/>
    <p:sldId id="283" r:id="rId10"/>
    <p:sldId id="292" r:id="rId11"/>
    <p:sldId id="290" r:id="rId12"/>
    <p:sldId id="291" r:id="rId13"/>
    <p:sldId id="295" r:id="rId14"/>
    <p:sldId id="296" r:id="rId15"/>
    <p:sldId id="297" r:id="rId16"/>
    <p:sldId id="273" r:id="rId17"/>
    <p:sldId id="299" r:id="rId18"/>
    <p:sldId id="289" r:id="rId19"/>
    <p:sldId id="29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D33"/>
    <a:srgbClr val="1D3A41"/>
    <a:srgbClr val="9F9C99"/>
    <a:srgbClr val="2B3431"/>
    <a:srgbClr val="7C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1BA0-CBCF-46A5-A641-F32AB28FCE0A}" type="doc">
      <dgm:prSet loTypeId="urn:microsoft.com/office/officeart/2005/8/layout/matrix2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122DA2-C181-415C-8016-9659CAE8B2DF}">
      <dgm:prSet custT="1"/>
      <dgm:spPr>
        <a:xfrm>
          <a:off x="2326756" y="281772"/>
          <a:ext cx="1733987" cy="1733987"/>
        </a:xfrm>
        <a:prstGeom prst="roundRect">
          <a:avLst/>
        </a:prstGeom>
        <a:solidFill>
          <a:srgbClr val="477BD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Добываю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51B78D6-86AB-40E5-B3C6-6B91FBB263C2}" type="parTrans" cxnId="{F94FD7FB-E076-42CC-9B77-BD4FB63E73FE}">
      <dgm:prSet/>
      <dgm:spPr/>
      <dgm:t>
        <a:bodyPr/>
        <a:lstStyle/>
        <a:p>
          <a:endParaRPr lang="en-US"/>
        </a:p>
      </dgm:t>
    </dgm:pt>
    <dgm:pt modelId="{18607400-9EEE-44B5-BF88-847535625A21}" type="sibTrans" cxnId="{F94FD7FB-E076-42CC-9B77-BD4FB63E73FE}">
      <dgm:prSet/>
      <dgm:spPr/>
      <dgm:t>
        <a:bodyPr/>
        <a:lstStyle/>
        <a:p>
          <a:endParaRPr lang="en-US"/>
        </a:p>
      </dgm:t>
    </dgm:pt>
    <dgm:pt modelId="{6604B2EE-EC18-4DF9-8AA1-2F0443823DEE}">
      <dgm:prSet custT="1"/>
      <dgm:spPr>
        <a:xfrm>
          <a:off x="2326756" y="2319207"/>
          <a:ext cx="1733987" cy="1733987"/>
        </a:xfrm>
        <a:prstGeom prst="roundRect">
          <a:avLst/>
        </a:prstGeom>
        <a:solidFill>
          <a:srgbClr val="90BA4C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Оцениваю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274A10-797D-4840-9BD7-F5F57C6658D3}" type="parTrans" cxnId="{5E76B821-7D38-4208-B11D-E127BCE22BBF}">
      <dgm:prSet/>
      <dgm:spPr/>
      <dgm:t>
        <a:bodyPr/>
        <a:lstStyle/>
        <a:p>
          <a:endParaRPr lang="en-US"/>
        </a:p>
      </dgm:t>
    </dgm:pt>
    <dgm:pt modelId="{6C310E26-4310-4814-BAAD-EF77E2C8EB60}" type="sibTrans" cxnId="{5E76B821-7D38-4208-B11D-E127BCE22BBF}">
      <dgm:prSet/>
      <dgm:spPr/>
      <dgm:t>
        <a:bodyPr/>
        <a:lstStyle/>
        <a:p>
          <a:endParaRPr lang="en-US"/>
        </a:p>
      </dgm:t>
    </dgm:pt>
    <dgm:pt modelId="{EEE5F9F7-F90A-4156-909A-1D8E61DBAD1F}">
      <dgm:prSet custT="1"/>
      <dgm:spPr>
        <a:xfrm>
          <a:off x="4364191" y="2319207"/>
          <a:ext cx="1733987" cy="1733987"/>
        </a:xfrm>
        <a:prstGeom prst="roundRect">
          <a:avLst/>
        </a:prstGeom>
        <a:solidFill>
          <a:srgbClr val="DD9D3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Готов к саморазвитию</a:t>
          </a:r>
          <a:endParaRPr lang="en-US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D3EB6C-6B88-436A-A41F-C654058F47DB}" type="parTrans" cxnId="{4CAAB869-4B21-4C10-BBF8-FACFF19EFEFF}">
      <dgm:prSet/>
      <dgm:spPr/>
      <dgm:t>
        <a:bodyPr/>
        <a:lstStyle/>
        <a:p>
          <a:endParaRPr lang="en-US"/>
        </a:p>
      </dgm:t>
    </dgm:pt>
    <dgm:pt modelId="{13E9063E-4B8B-4FEB-BAD6-5502CD67F575}" type="sibTrans" cxnId="{4CAAB869-4B21-4C10-BBF8-FACFF19EFEFF}">
      <dgm:prSet/>
      <dgm:spPr/>
      <dgm:t>
        <a:bodyPr/>
        <a:lstStyle/>
        <a:p>
          <a:endParaRPr lang="en-US"/>
        </a:p>
      </dgm:t>
    </dgm:pt>
    <dgm:pt modelId="{AF53707A-0995-498D-8342-B667A66CE1CD}">
      <dgm:prSet custT="1"/>
      <dgm:spPr>
        <a:xfrm>
          <a:off x="4364191" y="281772"/>
          <a:ext cx="1733987" cy="1733987"/>
        </a:xfrm>
        <a:prstGeom prst="roundRect">
          <a:avLst/>
        </a:prstGeom>
        <a:solidFill>
          <a:srgbClr val="46B298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Применяю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DF4E2A2-18A9-4F88-87F9-51CCA7656509}" type="parTrans" cxnId="{CCC1ED37-F99D-4844-89F1-BBF378456A1B}">
      <dgm:prSet/>
      <dgm:spPr/>
      <dgm:t>
        <a:bodyPr/>
        <a:lstStyle/>
        <a:p>
          <a:endParaRPr lang="ru-RU"/>
        </a:p>
      </dgm:t>
    </dgm:pt>
    <dgm:pt modelId="{64D192E9-1307-4B82-9F00-D1524E6D5D7C}" type="sibTrans" cxnId="{CCC1ED37-F99D-4844-89F1-BBF378456A1B}">
      <dgm:prSet/>
      <dgm:spPr/>
      <dgm:t>
        <a:bodyPr/>
        <a:lstStyle/>
        <a:p>
          <a:endParaRPr lang="ru-RU"/>
        </a:p>
      </dgm:t>
    </dgm:pt>
    <dgm:pt modelId="{21810DF2-970F-493F-B539-ACF7D7A1D279}" type="pres">
      <dgm:prSet presAssocID="{F8661BA0-CBCF-46A5-A641-F32AB28FCE0A}" presName="matrix" presStyleCnt="0">
        <dgm:presLayoutVars>
          <dgm:chMax val="1"/>
          <dgm:dir/>
          <dgm:resizeHandles val="exact"/>
        </dgm:presLayoutVars>
      </dgm:prSet>
      <dgm:spPr/>
    </dgm:pt>
    <dgm:pt modelId="{BB21531C-007A-403A-9E85-97C59DA388D1}" type="pres">
      <dgm:prSet presAssocID="{F8661BA0-CBCF-46A5-A641-F32AB28FCE0A}" presName="axisShape" presStyleLbl="bgShp" presStyleIdx="0" presStyleCnt="1"/>
      <dgm:spPr>
        <a:xfrm>
          <a:off x="2044984" y="0"/>
          <a:ext cx="4334968" cy="43349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77BD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BE30D47-FA39-417D-A2EF-93EC00A5B603}" type="pres">
      <dgm:prSet presAssocID="{F8661BA0-CBCF-46A5-A641-F32AB28FCE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64E7C7-B322-4C15-9763-4A83D836AF21}" type="pres">
      <dgm:prSet presAssocID="{F8661BA0-CBCF-46A5-A641-F32AB28FCE0A}" presName="rect2" presStyleLbl="node1" presStyleIdx="1" presStyleCnt="4" custScaleX="105605" custLinFactNeighborX="-404" custLinFactNeighborY="-1413">
        <dgm:presLayoutVars>
          <dgm:chMax val="0"/>
          <dgm:chPref val="0"/>
          <dgm:bulletEnabled val="1"/>
        </dgm:presLayoutVars>
      </dgm:prSet>
      <dgm:spPr/>
    </dgm:pt>
    <dgm:pt modelId="{37224B83-59D9-4931-8153-2628FE9BB896}" type="pres">
      <dgm:prSet presAssocID="{F8661BA0-CBCF-46A5-A641-F32AB28FCE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F65A55-8FF6-4820-98BA-CD1ED4A5237B}" type="pres">
      <dgm:prSet presAssocID="{F8661BA0-CBCF-46A5-A641-F32AB28FCE0A}" presName="rect4" presStyleLbl="node1" presStyleIdx="3" presStyleCnt="4" custLinFactNeighborX="811" custLinFactNeighborY="-3245">
        <dgm:presLayoutVars>
          <dgm:chMax val="0"/>
          <dgm:chPref val="0"/>
          <dgm:bulletEnabled val="1"/>
        </dgm:presLayoutVars>
      </dgm:prSet>
      <dgm:spPr/>
    </dgm:pt>
  </dgm:ptLst>
  <dgm:cxnLst>
    <dgm:cxn modelId="{356E981A-906D-45D0-8627-40B60703B39F}" type="presOf" srcId="{F8661BA0-CBCF-46A5-A641-F32AB28FCE0A}" destId="{21810DF2-970F-493F-B539-ACF7D7A1D279}" srcOrd="0" destOrd="0" presId="urn:microsoft.com/office/officeart/2005/8/layout/matrix2"/>
    <dgm:cxn modelId="{DE9B661C-96DB-440A-9502-D59D91C5CAF5}" type="presOf" srcId="{EEE5F9F7-F90A-4156-909A-1D8E61DBAD1F}" destId="{1FF65A55-8FF6-4820-98BA-CD1ED4A5237B}" srcOrd="0" destOrd="0" presId="urn:microsoft.com/office/officeart/2005/8/layout/matrix2"/>
    <dgm:cxn modelId="{5E76B821-7D38-4208-B11D-E127BCE22BBF}" srcId="{F8661BA0-CBCF-46A5-A641-F32AB28FCE0A}" destId="{6604B2EE-EC18-4DF9-8AA1-2F0443823DEE}" srcOrd="2" destOrd="0" parTransId="{03274A10-797D-4840-9BD7-F5F57C6658D3}" sibTransId="{6C310E26-4310-4814-BAAD-EF77E2C8EB60}"/>
    <dgm:cxn modelId="{67428C2F-85D2-40D2-A518-0459D3C4B6D4}" type="presOf" srcId="{6604B2EE-EC18-4DF9-8AA1-2F0443823DEE}" destId="{37224B83-59D9-4931-8153-2628FE9BB896}" srcOrd="0" destOrd="0" presId="urn:microsoft.com/office/officeart/2005/8/layout/matrix2"/>
    <dgm:cxn modelId="{CCC1ED37-F99D-4844-89F1-BBF378456A1B}" srcId="{F8661BA0-CBCF-46A5-A641-F32AB28FCE0A}" destId="{AF53707A-0995-498D-8342-B667A66CE1CD}" srcOrd="1" destOrd="0" parTransId="{4DF4E2A2-18A9-4F88-87F9-51CCA7656509}" sibTransId="{64D192E9-1307-4B82-9F00-D1524E6D5D7C}"/>
    <dgm:cxn modelId="{4CAAB869-4B21-4C10-BBF8-FACFF19EFEFF}" srcId="{F8661BA0-CBCF-46A5-A641-F32AB28FCE0A}" destId="{EEE5F9F7-F90A-4156-909A-1D8E61DBAD1F}" srcOrd="3" destOrd="0" parTransId="{92D3EB6C-6B88-436A-A41F-C654058F47DB}" sibTransId="{13E9063E-4B8B-4FEB-BAD6-5502CD67F575}"/>
    <dgm:cxn modelId="{EB2F21B0-BF4C-4F13-8B6A-448288A9633C}" type="presOf" srcId="{AE122DA2-C181-415C-8016-9659CAE8B2DF}" destId="{FBE30D47-FA39-417D-A2EF-93EC00A5B603}" srcOrd="0" destOrd="0" presId="urn:microsoft.com/office/officeart/2005/8/layout/matrix2"/>
    <dgm:cxn modelId="{A8A299BC-72D4-469C-A6EA-9C3BB8155D1D}" type="presOf" srcId="{AF53707A-0995-498D-8342-B667A66CE1CD}" destId="{A264E7C7-B322-4C15-9763-4A83D836AF21}" srcOrd="0" destOrd="0" presId="urn:microsoft.com/office/officeart/2005/8/layout/matrix2"/>
    <dgm:cxn modelId="{F94FD7FB-E076-42CC-9B77-BD4FB63E73FE}" srcId="{F8661BA0-CBCF-46A5-A641-F32AB28FCE0A}" destId="{AE122DA2-C181-415C-8016-9659CAE8B2DF}" srcOrd="0" destOrd="0" parTransId="{551B78D6-86AB-40E5-B3C6-6B91FBB263C2}" sibTransId="{18607400-9EEE-44B5-BF88-847535625A21}"/>
    <dgm:cxn modelId="{8022F401-FA65-4EE1-BFA7-CD556259F08F}" type="presParOf" srcId="{21810DF2-970F-493F-B539-ACF7D7A1D279}" destId="{BB21531C-007A-403A-9E85-97C59DA388D1}" srcOrd="0" destOrd="0" presId="urn:microsoft.com/office/officeart/2005/8/layout/matrix2"/>
    <dgm:cxn modelId="{D1C0CD6F-D335-4E75-A018-92BFB2FC4923}" type="presParOf" srcId="{21810DF2-970F-493F-B539-ACF7D7A1D279}" destId="{FBE30D47-FA39-417D-A2EF-93EC00A5B603}" srcOrd="1" destOrd="0" presId="urn:microsoft.com/office/officeart/2005/8/layout/matrix2"/>
    <dgm:cxn modelId="{CC44E64A-59F8-431F-92C8-25F22BD00460}" type="presParOf" srcId="{21810DF2-970F-493F-B539-ACF7D7A1D279}" destId="{A264E7C7-B322-4C15-9763-4A83D836AF21}" srcOrd="2" destOrd="0" presId="urn:microsoft.com/office/officeart/2005/8/layout/matrix2"/>
    <dgm:cxn modelId="{86F96D7E-A90D-4717-B3C6-A96911B1AE10}" type="presParOf" srcId="{21810DF2-970F-493F-B539-ACF7D7A1D279}" destId="{37224B83-59D9-4931-8153-2628FE9BB896}" srcOrd="3" destOrd="0" presId="urn:microsoft.com/office/officeart/2005/8/layout/matrix2"/>
    <dgm:cxn modelId="{5B255818-C06B-475F-B23D-84230648E0A2}" type="presParOf" srcId="{21810DF2-970F-493F-B539-ACF7D7A1D279}" destId="{1FF65A55-8FF6-4820-98BA-CD1ED4A523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531C-007A-403A-9E85-97C59DA388D1}">
      <dsp:nvSpPr>
        <dsp:cNvPr id="0" name=""/>
        <dsp:cNvSpPr/>
      </dsp:nvSpPr>
      <dsp:spPr>
        <a:xfrm>
          <a:off x="2453752" y="0"/>
          <a:ext cx="4334968" cy="43349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77BD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0D47-FA39-417D-A2EF-93EC00A5B603}">
      <dsp:nvSpPr>
        <dsp:cNvPr id="0" name=""/>
        <dsp:cNvSpPr/>
      </dsp:nvSpPr>
      <dsp:spPr>
        <a:xfrm>
          <a:off x="2735525" y="281772"/>
          <a:ext cx="1733987" cy="1733987"/>
        </a:xfrm>
        <a:prstGeom prst="roundRect">
          <a:avLst/>
        </a:prstGeom>
        <a:solidFill>
          <a:srgbClr val="477BD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Добываю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0171" y="366418"/>
        <a:ext cx="1564695" cy="1564695"/>
      </dsp:txXfrm>
    </dsp:sp>
    <dsp:sp modelId="{A264E7C7-B322-4C15-9763-4A83D836AF21}">
      <dsp:nvSpPr>
        <dsp:cNvPr id="0" name=""/>
        <dsp:cNvSpPr/>
      </dsp:nvSpPr>
      <dsp:spPr>
        <a:xfrm>
          <a:off x="4717360" y="257271"/>
          <a:ext cx="1831177" cy="1733987"/>
        </a:xfrm>
        <a:prstGeom prst="roundRect">
          <a:avLst/>
        </a:prstGeom>
        <a:solidFill>
          <a:srgbClr val="46B298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Применяю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02006" y="341917"/>
        <a:ext cx="1661885" cy="1564695"/>
      </dsp:txXfrm>
    </dsp:sp>
    <dsp:sp modelId="{37224B83-59D9-4931-8153-2628FE9BB896}">
      <dsp:nvSpPr>
        <dsp:cNvPr id="0" name=""/>
        <dsp:cNvSpPr/>
      </dsp:nvSpPr>
      <dsp:spPr>
        <a:xfrm>
          <a:off x="2735525" y="2319207"/>
          <a:ext cx="1733987" cy="1733987"/>
        </a:xfrm>
        <a:prstGeom prst="roundRect">
          <a:avLst/>
        </a:prstGeom>
        <a:solidFill>
          <a:srgbClr val="90BA4C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Оцениваю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0171" y="2403853"/>
        <a:ext cx="1564695" cy="1564695"/>
      </dsp:txXfrm>
    </dsp:sp>
    <dsp:sp modelId="{1FF65A55-8FF6-4820-98BA-CD1ED4A5237B}">
      <dsp:nvSpPr>
        <dsp:cNvPr id="0" name=""/>
        <dsp:cNvSpPr/>
      </dsp:nvSpPr>
      <dsp:spPr>
        <a:xfrm>
          <a:off x="4787023" y="2262939"/>
          <a:ext cx="1733987" cy="1733987"/>
        </a:xfrm>
        <a:prstGeom prst="roundRect">
          <a:avLst/>
        </a:prstGeom>
        <a:solidFill>
          <a:srgbClr val="DD9D3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Готов к саморазвитию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71669" y="2347585"/>
        <a:ext cx="1564695" cy="1564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3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2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1FD80C8-235A-F7EA-A7DA-079682309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41781B9-8723-6396-5C18-8C4BEA09F021}"/>
              </a:ext>
            </a:extLst>
          </p:cNvPr>
          <p:cNvSpPr txBox="1">
            <a:spLocks/>
          </p:cNvSpPr>
          <p:nvPr/>
        </p:nvSpPr>
        <p:spPr>
          <a:xfrm>
            <a:off x="0" y="393896"/>
            <a:ext cx="12192000" cy="270099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Приёмы формирования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на уроках «Литературного чтения» и «Окружающего мира»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начальной школе </a:t>
            </a:r>
            <a:endParaRPr lang="ru-RU" sz="3600" b="1" spc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E3B1FD-278C-4DDE-F334-46CCFC157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486" y="444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42DBE71-97E7-7E7E-B683-7DD1004AF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2B392-7796-2638-BB87-2E9B242FE789}"/>
              </a:ext>
            </a:extLst>
          </p:cNvPr>
          <p:cNvSpPr txBox="1"/>
          <p:nvPr/>
        </p:nvSpPr>
        <p:spPr>
          <a:xfrm>
            <a:off x="5416061" y="4149968"/>
            <a:ext cx="65977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spc="5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 учитель </a:t>
            </a:r>
            <a:r>
              <a:rPr lang="ru-RU" sz="2400" b="1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0" indent="0">
              <a:buNone/>
            </a:pPr>
            <a:r>
              <a:rPr lang="ru-RU" sz="2400" b="1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СОШ с. Лохово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Долматова Ольга Владимировна</a:t>
            </a:r>
            <a:r>
              <a:rPr lang="ru-RU" sz="2400" b="1" spc="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400" spc="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spc="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F716A8-6529-E1C4-28F6-7EE6CCEA3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" y="3080825"/>
            <a:ext cx="4065562" cy="2982350"/>
          </a:xfrm>
          <a:prstGeom prst="rect">
            <a:avLst/>
          </a:prstGeom>
          <a:ln w="38100">
            <a:solidFill>
              <a:srgbClr val="6A3D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39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EF03F-078B-498D-BA80-B0C93844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8697F-CE54-4A94-8FBC-B1CA00C9F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CA53B8-2EE2-40F7-935A-7CD9A174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A669AB-5B63-4122-AF32-FD181B960C6E}"/>
              </a:ext>
            </a:extLst>
          </p:cNvPr>
          <p:cNvSpPr txBox="1"/>
          <p:nvPr/>
        </p:nvSpPr>
        <p:spPr>
          <a:xfrm>
            <a:off x="989400" y="581068"/>
            <a:ext cx="10335092" cy="5302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Функционально грамотный человек – это человек, способный использовать все постоянно приобретаемые в течение жизни ЗУН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marL="285750" marR="0" lvl="0" indent="-28575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А.А. Леонтьев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8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D7556-1908-4FDC-A6C0-83D5A06F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FF500-32BA-46FF-B7D3-F4758B6C0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805F1-45BD-4635-AE47-C9230F509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extBox 15">
            <a:extLst>
              <a:ext uri="{FF2B5EF4-FFF2-40B4-BE49-F238E27FC236}">
                <a16:creationId xmlns:a16="http://schemas.microsoft.com/office/drawing/2014/main" id="{A6085EC8-36B1-4B1A-8513-1E45AFB74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601921"/>
              </p:ext>
            </p:extLst>
          </p:nvPr>
        </p:nvGraphicFramePr>
        <p:xfrm>
          <a:off x="1378634" y="1685925"/>
          <a:ext cx="9242473" cy="433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A9FA984-7ACF-4E2F-9DBE-9E1B708E59A5}"/>
              </a:ext>
            </a:extLst>
          </p:cNvPr>
          <p:cNvSpPr txBox="1">
            <a:spLocks/>
          </p:cNvSpPr>
          <p:nvPr/>
        </p:nvSpPr>
        <p:spPr>
          <a:xfrm>
            <a:off x="989399" y="377242"/>
            <a:ext cx="10644583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функциональной грамотности </a:t>
            </a:r>
            <a:b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BC1EA-7822-426D-BEE4-4AD320BA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0CC01-CEFA-4ACA-9D40-23436A70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71DF4A-3A36-4C40-B4ED-EDF5F9DE7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B2150-B605-4F51-B217-74A6DBC3BA64}"/>
              </a:ext>
            </a:extLst>
          </p:cNvPr>
          <p:cNvSpPr txBox="1"/>
          <p:nvPr/>
        </p:nvSpPr>
        <p:spPr>
          <a:xfrm>
            <a:off x="1547446" y="630201"/>
            <a:ext cx="873603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Виды заданий на уроках окружающего мира можно условно разделить на 3 группы:</a:t>
            </a:r>
            <a:br>
              <a:rPr kumimoji="0" lang="ru-RU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3EE9C-00F1-4996-AD02-83973B102CA1}"/>
              </a:ext>
            </a:extLst>
          </p:cNvPr>
          <p:cNvSpPr txBox="1"/>
          <p:nvPr/>
        </p:nvSpPr>
        <p:spPr>
          <a:xfrm>
            <a:off x="1223889" y="1861307"/>
            <a:ext cx="9645776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Задания, формирующие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знаниевый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компонент естественнонаучной грамотности.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Задания, направленные на применение знаний на практике.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Задания, позволяющие сформировать опыт рассуждения при решении нестандартных задач – жизненных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87839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9DD5F-68CB-4835-8320-2CED9D77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D0E16-8954-40C9-9C1E-E1711A579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29969A-EC75-4983-9299-CDF1A0855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140677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CCBF78-E46C-4E70-931F-7FA2BBFB1739}"/>
              </a:ext>
            </a:extLst>
          </p:cNvPr>
          <p:cNvSpPr txBox="1"/>
          <p:nvPr/>
        </p:nvSpPr>
        <p:spPr>
          <a:xfrm rot="10800000" flipV="1">
            <a:off x="1026241" y="1817150"/>
            <a:ext cx="51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КАК УЗНАТЬ?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800B18-0D07-4882-B5CA-8E4E9250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0" y="2779373"/>
            <a:ext cx="4906012" cy="300576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s://xn------7cdhsdgvpzbpdbnvhvc2aee0lqb2f.xn--p1ai/wp-content/uploads/2019/05/%D0%A0%D0%B0%D0%B7%D0%BD%D0%BE%D0%BE%D0%B1%D1%80%D0%B0%D0%B7%D0%B8%D0%B5-%D0%B2%D0%B5%D1%89%D0%B5%D1%81%D1%82%D0%B21.jpg">
            <a:extLst>
              <a:ext uri="{FF2B5EF4-FFF2-40B4-BE49-F238E27FC236}">
                <a16:creationId xmlns:a16="http://schemas.microsoft.com/office/drawing/2014/main" id="{E7143D53-20EE-4C1E-98DA-25760009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320" y="1626908"/>
            <a:ext cx="5307188" cy="44221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AE57F-31F4-42DB-B943-1B5B54AE1BE7}"/>
              </a:ext>
            </a:extLst>
          </p:cNvPr>
          <p:cNvSpPr txBox="1"/>
          <p:nvPr/>
        </p:nvSpPr>
        <p:spPr>
          <a:xfrm>
            <a:off x="1091918" y="299114"/>
            <a:ext cx="9458851" cy="1214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b="1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</a:t>
            </a: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продукте</a:t>
            </a: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</a:t>
            </a:r>
            <a:r>
              <a:rPr lang="en-US" sz="3200" b="1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347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F27A2-21F5-4AB1-A0C9-A40BED87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CC9A9-4FA1-412D-8F2F-8F88AA07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9CEFD-7D8E-49DE-B811-4F7E3400A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D823A-8E3A-4ED5-BD9C-B934E9C6B794}"/>
              </a:ext>
            </a:extLst>
          </p:cNvPr>
          <p:cNvSpPr txBox="1"/>
          <p:nvPr/>
        </p:nvSpPr>
        <p:spPr>
          <a:xfrm>
            <a:off x="837658" y="627529"/>
            <a:ext cx="616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ОБЪЯСНИТЬ!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4C95A5-BA66-4171-A7FE-93C0BCCC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0" y="1451659"/>
            <a:ext cx="4653304" cy="24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5AFA1C-0700-4E7F-85C7-988821DFB9DA}"/>
              </a:ext>
            </a:extLst>
          </p:cNvPr>
          <p:cNvSpPr txBox="1"/>
          <p:nvPr/>
        </p:nvSpPr>
        <p:spPr>
          <a:xfrm>
            <a:off x="5642703" y="1506101"/>
            <a:ext cx="51050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растения защищаются 1) острыми шипами; </a:t>
            </a:r>
          </a:p>
          <a:p>
            <a:pPr algn="just" defTabSz="45720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жгучими волосками; </a:t>
            </a:r>
          </a:p>
          <a:p>
            <a:pPr algn="just" defTabSz="45720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горьким вкусом. </a:t>
            </a:r>
          </a:p>
          <a:p>
            <a:pPr algn="just" defTabSz="45720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эти растения номерами.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542E552-365E-4886-AA7D-DF4C5FA5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8" y="3921498"/>
            <a:ext cx="5336372" cy="21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B260D-BA65-4824-94D4-8F258AC61B54}"/>
              </a:ext>
            </a:extLst>
          </p:cNvPr>
          <p:cNvSpPr txBox="1"/>
          <p:nvPr/>
        </p:nvSpPr>
        <p:spPr>
          <a:xfrm>
            <a:off x="899650" y="4046414"/>
            <a:ext cx="39771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защищаются животные?</a:t>
            </a:r>
          </a:p>
          <a:p>
            <a:pPr defTabSz="457200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рисунки и попробуй объяснить, кто как защищается.</a:t>
            </a:r>
          </a:p>
        </p:txBody>
      </p:sp>
    </p:spTree>
    <p:extLst>
      <p:ext uri="{BB962C8B-B14F-4D97-AF65-F5344CB8AC3E}">
        <p14:creationId xmlns:p14="http://schemas.microsoft.com/office/powerpoint/2010/main" val="142116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AF9B3-7986-436F-9D78-839C9378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AEAEB-8153-4EBF-BD99-DC70AB35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5A9CB-8C97-4365-BA55-C3E739006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3373C-4EE6-42A5-8C9B-B038F1B53D4B}"/>
              </a:ext>
            </a:extLst>
          </p:cNvPr>
          <p:cNvSpPr txBox="1"/>
          <p:nvPr/>
        </p:nvSpPr>
        <p:spPr>
          <a:xfrm>
            <a:off x="2546252" y="554041"/>
            <a:ext cx="5811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СДЕЛАЙ ВЫВОД.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BD160B-E864-4111-8A82-D06DA87830DD}"/>
              </a:ext>
            </a:extLst>
          </p:cNvPr>
          <p:cNvSpPr/>
          <p:nvPr/>
        </p:nvSpPr>
        <p:spPr>
          <a:xfrm>
            <a:off x="1727798" y="1323482"/>
            <a:ext cx="841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СПРЯТАЛАСЬ ВОДА?»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3B9BD3-6ADD-4961-B83E-B30F5BAC97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819" y="1903414"/>
            <a:ext cx="3028110" cy="193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04A2B9B-B76C-456D-84BF-C1D977271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4563"/>
          <a:stretch/>
        </p:blipFill>
        <p:spPr bwMode="auto">
          <a:xfrm>
            <a:off x="4195240" y="1903414"/>
            <a:ext cx="3218433" cy="193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3C3CCEB-9DF2-4A02-8658-33310BA1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84" y="1903414"/>
            <a:ext cx="3343616" cy="193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019A5D-59A7-42D9-8875-F33196099A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>
          <a:xfrm>
            <a:off x="760855" y="4001769"/>
            <a:ext cx="2960515" cy="201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553402B-CECB-4004-BD3A-5A877CF6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39" y="4002334"/>
            <a:ext cx="3218433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0807E0-B80F-44F4-95DA-2AEA7B50B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7541" y="4001769"/>
            <a:ext cx="3315059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55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-225083" y="-152400"/>
            <a:ext cx="12264683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1FD80C8-235A-F7EA-A7DA-079682309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41781B9-8723-6396-5C18-8C4BEA09F021}"/>
              </a:ext>
            </a:extLst>
          </p:cNvPr>
          <p:cNvSpPr txBox="1">
            <a:spLocks/>
          </p:cNvSpPr>
          <p:nvPr/>
        </p:nvSpPr>
        <p:spPr>
          <a:xfrm>
            <a:off x="609601" y="527050"/>
            <a:ext cx="11029950" cy="114274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Участие во Всероссийской олимпиаде Учи.ру по литературе для учеников 1-9 классов. Живая классика.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E3B1FD-278C-4DDE-F334-46CCFC157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486" y="444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42DBE71-97E7-7E7E-B683-7DD1004AF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BE49DA-C0FD-BB52-D747-9C68AD2D61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6673">
            <a:off x="1353065" y="3977979"/>
            <a:ext cx="1496335" cy="20558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7B85AE-189E-EEDA-D34A-1A46196368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5957">
            <a:off x="1239325" y="1868299"/>
            <a:ext cx="1451673" cy="19260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03D97C-9554-D670-6A05-65C1650141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6184">
            <a:off x="3401704" y="1694805"/>
            <a:ext cx="1500342" cy="1943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14165D-8AF2-A0C8-E793-7FC25FF9278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46275">
            <a:off x="3373378" y="3936673"/>
            <a:ext cx="1527774" cy="20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8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-225083" y="-152400"/>
            <a:ext cx="12264683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1FD80C8-235A-F7EA-A7DA-079682309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41781B9-8723-6396-5C18-8C4BEA09F021}"/>
              </a:ext>
            </a:extLst>
          </p:cNvPr>
          <p:cNvSpPr txBox="1">
            <a:spLocks/>
          </p:cNvSpPr>
          <p:nvPr/>
        </p:nvSpPr>
        <p:spPr>
          <a:xfrm>
            <a:off x="1571297" y="756360"/>
            <a:ext cx="9417269" cy="114274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Региональном краеведческом конкурсе  «Знатоки Байкала». Викторина «</a:t>
            </a:r>
            <a:r>
              <a:rPr lang="ru-RU" sz="9600" dirty="0" err="1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Хубунок</a:t>
            </a:r>
            <a:r>
              <a:rPr lang="ru-RU" sz="96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>
                <a:solidFill>
                  <a:schemeClr val="bg1">
                    <a:alpha val="60000"/>
                  </a:schemeClr>
                </a:solidFill>
              </a:rPr>
              <a:t> 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E3B1FD-278C-4DDE-F334-46CCFC157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486" y="444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42DBE71-97E7-7E7E-B683-7DD1004AF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576" y="1899100"/>
            <a:ext cx="5796000" cy="30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B07A-A2C8-47D6-95F9-D2E8DACA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E057D-7FAA-4F42-9FD5-0C2C6240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F0D60-CCF2-4581-8518-E3EC707B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083" y="-126608"/>
            <a:ext cx="12417083" cy="6984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86F42-9FBC-4496-9DEB-4EDC0EA5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395289"/>
            <a:ext cx="11136977" cy="56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3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4129A-1EBE-4F7C-B4C6-530E4629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946D2-E4AA-4222-838D-532A23F6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30DE7-F949-487D-A2EE-064E6B35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6C62D4-9A0C-4909-BBA8-DFE7815D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2" y="528235"/>
            <a:ext cx="9791171" cy="5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757B55-F50C-4843-B090-BACB110E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09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CD54-1E9A-FA90-4DFB-CD9C2482D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3699" y="2889000"/>
            <a:ext cx="12759397" cy="540000"/>
          </a:xfrm>
        </p:spPr>
        <p:txBody>
          <a:bodyPr anchor="ctr">
            <a:normAutofit fontScale="90000"/>
          </a:bodyPr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МКОУ СОШ с. Лохово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 д.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Жмурова</a:t>
            </a:r>
            <a:endParaRPr lang="ru-RU" sz="3600" b="1" spc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276014-D783-450E-9C4A-4752D5B4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14" y="1151608"/>
            <a:ext cx="7446769" cy="4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27942-6892-44A7-AE0F-5541F767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30E10-208D-475D-B5AF-28505EBD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765C7-482F-4906-BB98-49F53C4C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09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6C625-E57E-40FF-9FBB-2646111E791D}"/>
              </a:ext>
            </a:extLst>
          </p:cNvPr>
          <p:cNvSpPr txBox="1"/>
          <p:nvPr/>
        </p:nvSpPr>
        <p:spPr>
          <a:xfrm>
            <a:off x="1111348" y="1131884"/>
            <a:ext cx="5992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Нельзя человека научить на всю жизнь,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его надо научить учиться всю жизнь!»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К. Д. Ушинский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4C10B-75F7-483D-B893-7036F9EA2CFB}"/>
              </a:ext>
            </a:extLst>
          </p:cNvPr>
          <p:cNvSpPr txBox="1"/>
          <p:nvPr/>
        </p:nvSpPr>
        <p:spPr>
          <a:xfrm>
            <a:off x="3203915" y="2644725"/>
            <a:ext cx="79986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Функционально грамотная личность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человек, ориентирующийся в мире и действующий в соответствии с общественными ценностями, ожиданиями и интересами.</a:t>
            </a:r>
          </a:p>
        </p:txBody>
      </p:sp>
    </p:spTree>
    <p:extLst>
      <p:ext uri="{BB962C8B-B14F-4D97-AF65-F5344CB8AC3E}">
        <p14:creationId xmlns:p14="http://schemas.microsoft.com/office/powerpoint/2010/main" val="208545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98052" y="355281"/>
            <a:ext cx="1099589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Интерактивные компоненты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функциональной грамотности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 грамотность 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грамотность 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грамотность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1FD80C8-235A-F7EA-A7DA-079682309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41781B9-8723-6396-5C18-8C4BEA09F021}"/>
              </a:ext>
            </a:extLst>
          </p:cNvPr>
          <p:cNvSpPr txBox="1">
            <a:spLocks/>
          </p:cNvSpPr>
          <p:nvPr/>
        </p:nvSpPr>
        <p:spPr>
          <a:xfrm>
            <a:off x="704850" y="603250"/>
            <a:ext cx="10782300" cy="94073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ПРИЁМ «ГЛОССАРИЙ»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E3B1FD-278C-4DDE-F334-46CCFC157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486" y="444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42DBE71-97E7-7E7E-B683-7DD1004AF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2B392-7796-2638-BB87-2E9B242FE789}"/>
              </a:ext>
            </a:extLst>
          </p:cNvPr>
          <p:cNvSpPr txBox="1"/>
          <p:nvPr/>
        </p:nvSpPr>
        <p:spPr>
          <a:xfrm>
            <a:off x="534572" y="1760548"/>
            <a:ext cx="11657428" cy="3737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Сообщаю название текста. Л.Н. Толстой «Как мужик камень убрал»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Предлагаю  отметить слова, которые могут быть связаны с текстом.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8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Басня, город, инженер, порох, каток,  подле камня, выдумка.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Чтения текста.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</a:pP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После  чтения текста, </a:t>
            </a:r>
            <a:r>
              <a:rPr lang="ru-RU" sz="24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дети возвращаются к данным словам, объясняют  значение и употребление слов, используемых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39001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1FD80C8-235A-F7EA-A7DA-079682309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41781B9-8723-6396-5C18-8C4BEA09F021}"/>
              </a:ext>
            </a:extLst>
          </p:cNvPr>
          <p:cNvSpPr txBox="1">
            <a:spLocks/>
          </p:cNvSpPr>
          <p:nvPr/>
        </p:nvSpPr>
        <p:spPr>
          <a:xfrm>
            <a:off x="704850" y="291757"/>
            <a:ext cx="10782300" cy="94073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ПРИЁМ «СИНКВЕЙН»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E3B1FD-278C-4DDE-F334-46CCFC157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486" y="444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42DBE71-97E7-7E7E-B683-7DD1004AF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2B392-7796-2638-BB87-2E9B242FE789}"/>
              </a:ext>
            </a:extLst>
          </p:cNvPr>
          <p:cNvSpPr txBox="1"/>
          <p:nvPr/>
        </p:nvSpPr>
        <p:spPr>
          <a:xfrm>
            <a:off x="702039" y="1059543"/>
            <a:ext cx="1109272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</a:t>
            </a:r>
            <a:r>
              <a:rPr lang="ru-RU" sz="2400" b="1" spc="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синквейна</a:t>
            </a: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Существительное (тема);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Два прилагательных (описание); 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Три глагола (действие); 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Фраза из четырех слов  (описание);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5.Существительное (перефразировка темы).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ru-RU" sz="24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Синквейн по произведению В.Ф. Одоевского «Мороз Иванович»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814BE8F-891E-2F15-4042-7E88D2CA3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52182"/>
              </p:ext>
            </p:extLst>
          </p:nvPr>
        </p:nvGraphicFramePr>
        <p:xfrm>
          <a:off x="2355918" y="5428343"/>
          <a:ext cx="7480164" cy="46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510">
                  <a:extLst>
                    <a:ext uri="{9D8B030D-6E8A-4147-A177-3AD203B41FA5}">
                      <a16:colId xmlns:a16="http://schemas.microsoft.com/office/drawing/2014/main" val="3003807303"/>
                    </a:ext>
                  </a:extLst>
                </a:gridCol>
                <a:gridCol w="3639654">
                  <a:extLst>
                    <a:ext uri="{9D8B030D-6E8A-4147-A177-3AD203B41FA5}">
                      <a16:colId xmlns:a16="http://schemas.microsoft.com/office/drawing/2014/main" val="3862217234"/>
                    </a:ext>
                  </a:extLst>
                </a:gridCol>
              </a:tblGrid>
              <a:tr h="46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spc="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Рукодельница</a:t>
                      </a:r>
                    </a:p>
                  </a:txBody>
                  <a:tcPr marL="68580" marR="68580" marT="0" marB="0">
                    <a:solidFill>
                      <a:srgbClr val="6A3D33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spc="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Ленивица</a:t>
                      </a:r>
                    </a:p>
                  </a:txBody>
                  <a:tcPr marL="68580" marR="68580" marT="0" marB="0">
                    <a:solidFill>
                      <a:srgbClr val="6A3D33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97194"/>
                  </a:ext>
                </a:extLst>
              </a:tr>
            </a:tbl>
          </a:graphicData>
        </a:graphic>
      </p:graphicFrame>
      <p:pic>
        <p:nvPicPr>
          <p:cNvPr id="10" name="Picture 8">
            <a:extLst>
              <a:ext uri="{FF2B5EF4-FFF2-40B4-BE49-F238E27FC236}">
                <a16:creationId xmlns:a16="http://schemas.microsoft.com/office/drawing/2014/main" id="{85B2E9F8-1824-7F55-F81E-5AEAC3B1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2813" l="1171" r="96253">
                        <a14:foregroundMark x1="74941" y1="8125" x2="88993" y2="16875"/>
                        <a14:foregroundMark x1="88993" y1="16875" x2="90398" y2="20000"/>
                        <a14:foregroundMark x1="83607" y1="5313" x2="72834" y2="5938"/>
                        <a14:foregroundMark x1="83607" y1="50625" x2="93208" y2="60000"/>
                        <a14:foregroundMark x1="93208" y1="60000" x2="85948" y2="77188"/>
                        <a14:foregroundMark x1="85948" y1="77188" x2="83841" y2="89063"/>
                        <a14:foregroundMark x1="94145" y1="87188" x2="96253" y2="66250"/>
                        <a14:foregroundMark x1="96253" y1="66250" x2="93208" y2="55937"/>
                        <a14:foregroundMark x1="1874" y1="35313" x2="18501" y2="59688"/>
                        <a14:foregroundMark x1="1405" y1="35625" x2="1874" y2="37188"/>
                        <a14:foregroundMark x1="21546" y1="90938" x2="32553" y2="92813"/>
                        <a14:foregroundMark x1="86417" y1="5000" x2="86417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66" y="1614792"/>
            <a:ext cx="2755027" cy="20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6" name="AutoShape 34"/>
          <p:cNvSpPr>
            <a:spLocks noChangeShapeType="1"/>
          </p:cNvSpPr>
          <p:nvPr/>
        </p:nvSpPr>
        <p:spPr bwMode="auto">
          <a:xfrm rot="16200000" flipV="1">
            <a:off x="3552091" y="3073789"/>
            <a:ext cx="773723" cy="11816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705" name="Oval 33"/>
          <p:cNvSpPr>
            <a:spLocks noChangeArrowheads="1"/>
          </p:cNvSpPr>
          <p:nvPr/>
        </p:nvSpPr>
        <p:spPr bwMode="auto">
          <a:xfrm>
            <a:off x="4374589" y="3867394"/>
            <a:ext cx="1941512" cy="8318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>
            <a:off x="7280176" y="4501662"/>
            <a:ext cx="2707886" cy="102694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Сказка о рыбаке и рыбке.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7" name="Oval 35"/>
          <p:cNvSpPr>
            <a:spLocks noChangeArrowheads="1"/>
          </p:cNvSpPr>
          <p:nvPr/>
        </p:nvSpPr>
        <p:spPr bwMode="auto">
          <a:xfrm>
            <a:off x="492369" y="2419643"/>
            <a:ext cx="2926079" cy="116761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Сказка о мёртвой царевне и семи богатырях.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2" name="Oval 30"/>
          <p:cNvSpPr>
            <a:spLocks noChangeArrowheads="1"/>
          </p:cNvSpPr>
          <p:nvPr/>
        </p:nvSpPr>
        <p:spPr bwMode="auto">
          <a:xfrm>
            <a:off x="2532183" y="5219114"/>
            <a:ext cx="2729133" cy="92846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о золотом петушке.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1" name="AutoShape 29"/>
          <p:cNvSpPr>
            <a:spLocks noChangeShapeType="1"/>
          </p:cNvSpPr>
          <p:nvPr/>
        </p:nvSpPr>
        <p:spPr bwMode="auto">
          <a:xfrm>
            <a:off x="6274190" y="4431322"/>
            <a:ext cx="1111347" cy="39389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700" name="AutoShape 28"/>
          <p:cNvSpPr>
            <a:spLocks noChangeShapeType="1"/>
          </p:cNvSpPr>
          <p:nvPr/>
        </p:nvSpPr>
        <p:spPr bwMode="auto">
          <a:xfrm flipH="1" flipV="1">
            <a:off x="3348108" y="4318779"/>
            <a:ext cx="1041012" cy="45719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9" name="AutoShape 27"/>
          <p:cNvSpPr>
            <a:spLocks noChangeShapeType="1"/>
          </p:cNvSpPr>
          <p:nvPr/>
        </p:nvSpPr>
        <p:spPr bwMode="auto">
          <a:xfrm flipH="1">
            <a:off x="4262508" y="4656406"/>
            <a:ext cx="464236" cy="56270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708" name="Oval 36"/>
          <p:cNvSpPr>
            <a:spLocks noChangeArrowheads="1"/>
          </p:cNvSpPr>
          <p:nvPr/>
        </p:nvSpPr>
        <p:spPr bwMode="auto">
          <a:xfrm>
            <a:off x="3924886" y="2377440"/>
            <a:ext cx="3094893" cy="105507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Сказка о попе и о работнике его Балде.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>
            <a:off x="7230795" y="2447777"/>
            <a:ext cx="4487594" cy="189913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Сказка о царе Салтане, о сыне его славном и могучем богатыре князе Гвидоне Салтановиче и о прекрасной царевне Лебеди.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914400" y="3798276"/>
            <a:ext cx="2475914" cy="113948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о медведихе.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(Неоконченная)</a:t>
            </a:r>
            <a:endParaRPr kumimoji="0" lang="ru-RU" sz="16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AutoShape 25"/>
          <p:cNvSpPr>
            <a:spLocks noChangeShapeType="1"/>
          </p:cNvSpPr>
          <p:nvPr/>
        </p:nvSpPr>
        <p:spPr bwMode="auto">
          <a:xfrm>
            <a:off x="5809957" y="4656407"/>
            <a:ext cx="436098" cy="63304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1026942" y="-213101"/>
            <a:ext cx="10635175" cy="309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</a:pP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000"/>
              </a:spcAft>
              <a:buClr>
                <a:srgbClr val="FF0000"/>
              </a:buClr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ПРИЁМ «КЛАСТЕР»</a:t>
            </a:r>
          </a:p>
          <a:p>
            <a:pPr algn="ctr">
              <a:spcAft>
                <a:spcPts val="1000"/>
              </a:spcAft>
              <a:buClr>
                <a:srgbClr val="FF0000"/>
              </a:buClr>
            </a:pPr>
            <a:r>
              <a:rPr lang="ru-RU" dirty="0"/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это?  Отсутствие главного термина, с которого начинается кластер, и его определение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</a:pP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21" name="Oval 49"/>
          <p:cNvSpPr>
            <a:spLocks noChangeArrowheads="1"/>
          </p:cNvSpPr>
          <p:nvPr/>
        </p:nvSpPr>
        <p:spPr bwMode="auto">
          <a:xfrm>
            <a:off x="5570807" y="5303520"/>
            <a:ext cx="1800664" cy="59084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Жених.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5"/>
          <p:cNvSpPr>
            <a:spLocks noChangeShapeType="1"/>
          </p:cNvSpPr>
          <p:nvPr/>
        </p:nvSpPr>
        <p:spPr bwMode="auto">
          <a:xfrm flipV="1">
            <a:off x="5401994" y="3446585"/>
            <a:ext cx="45719" cy="42203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5"/>
          <p:cNvSpPr>
            <a:spLocks noChangeShapeType="1"/>
          </p:cNvSpPr>
          <p:nvPr/>
        </p:nvSpPr>
        <p:spPr bwMode="auto">
          <a:xfrm flipV="1">
            <a:off x="6285915" y="3795931"/>
            <a:ext cx="1012873" cy="337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38FC6-852C-9603-F842-CE95C23F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1FD80C8-235A-F7EA-A7DA-079682309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41781B9-8723-6396-5C18-8C4BEA09F021}"/>
              </a:ext>
            </a:extLst>
          </p:cNvPr>
          <p:cNvSpPr txBox="1">
            <a:spLocks/>
          </p:cNvSpPr>
          <p:nvPr/>
        </p:nvSpPr>
        <p:spPr>
          <a:xfrm>
            <a:off x="704850" y="450167"/>
            <a:ext cx="10782300" cy="91440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ПРИЁМ «КЛАСТЕР»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E3B1FD-278C-4DDE-F334-46CCFC157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3486" y="444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42DBE71-97E7-7E7E-B683-7DD1004AF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2B392-7796-2638-BB87-2E9B242FE789}"/>
              </a:ext>
            </a:extLst>
          </p:cNvPr>
          <p:cNvSpPr txBox="1"/>
          <p:nvPr/>
        </p:nvSpPr>
        <p:spPr>
          <a:xfrm>
            <a:off x="478971" y="1266092"/>
            <a:ext cx="11713029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3600" b="1" spc="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и завершение неполного кластера.</a:t>
            </a:r>
          </a:p>
        </p:txBody>
      </p:sp>
      <p:sp>
        <p:nvSpPr>
          <p:cNvPr id="7176" name="AutoShape 8"/>
          <p:cNvSpPr>
            <a:spLocks noChangeShapeType="1"/>
          </p:cNvSpPr>
          <p:nvPr/>
        </p:nvSpPr>
        <p:spPr bwMode="auto">
          <a:xfrm flipV="1">
            <a:off x="6991642" y="4079630"/>
            <a:ext cx="1364567" cy="73152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/>
          <p:cNvSpPr>
            <a:spLocks noChangeShapeType="1"/>
          </p:cNvSpPr>
          <p:nvPr/>
        </p:nvSpPr>
        <p:spPr bwMode="auto">
          <a:xfrm rot="16200000">
            <a:off x="3217068" y="1691482"/>
            <a:ext cx="2968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4994031" y="4726746"/>
            <a:ext cx="2293033" cy="114856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8405934" y="4741692"/>
            <a:ext cx="1812925" cy="1096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927274" y="3446585"/>
            <a:ext cx="2124221" cy="113948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chemeClr val="accent4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 flipV="1">
            <a:off x="1894741" y="4881489"/>
            <a:ext cx="1847850" cy="10832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rot="10800000"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8410575" y="3277772"/>
            <a:ext cx="2379346" cy="116761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3"/>
          <p:cNvSpPr>
            <a:spLocks noChangeShapeType="1"/>
          </p:cNvSpPr>
          <p:nvPr/>
        </p:nvSpPr>
        <p:spPr bwMode="auto">
          <a:xfrm flipH="1" flipV="1">
            <a:off x="3953021" y="4318782"/>
            <a:ext cx="1350497" cy="53457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/>
          <p:cNvSpPr>
            <a:spLocks noChangeShapeType="1"/>
          </p:cNvSpPr>
          <p:nvPr/>
        </p:nvSpPr>
        <p:spPr bwMode="auto">
          <a:xfrm flipH="1" flipV="1">
            <a:off x="3742006" y="5329382"/>
            <a:ext cx="1195754" cy="45719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" name="AutoShape 1"/>
          <p:cNvSpPr>
            <a:spLocks noChangeShapeType="1"/>
          </p:cNvSpPr>
          <p:nvPr/>
        </p:nvSpPr>
        <p:spPr bwMode="auto">
          <a:xfrm flipH="1" flipV="1">
            <a:off x="6049099" y="3995224"/>
            <a:ext cx="45719" cy="85812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001210" y="2807163"/>
            <a:ext cx="1962298" cy="11191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0" y="1238563"/>
            <a:ext cx="18473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8"/>
          <p:cNvSpPr>
            <a:spLocks noChangeShapeType="1"/>
          </p:cNvSpPr>
          <p:nvPr/>
        </p:nvSpPr>
        <p:spPr bwMode="auto">
          <a:xfrm flipV="1">
            <a:off x="7287065" y="5299998"/>
            <a:ext cx="1139483" cy="45719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E59A92-F4EB-2DF2-BC6F-72667AB43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91" t="5169" r="3591" b="5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CCF40-6C68-9D3C-CA84-FA974E9B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719527"/>
            <a:ext cx="10213200" cy="659567"/>
          </a:xfrm>
        </p:spPr>
        <p:txBody>
          <a:bodyPr>
            <a:normAutofit/>
          </a:bodyPr>
          <a:lstStyle/>
          <a:p>
            <a:pPr algn="ctr"/>
            <a:r>
              <a:rPr lang="ru-RU" sz="3600" spc="5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ПОКАЗАТЕЛИ   ДИАГНОСТИКИ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04EB86C-E613-B450-F426-A0E03400F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526212"/>
              </p:ext>
            </p:extLst>
          </p:nvPr>
        </p:nvGraphicFramePr>
        <p:xfrm>
          <a:off x="989400" y="1658026"/>
          <a:ext cx="10043360" cy="374709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  <a:tableStyleId>{5C22544A-7EE6-4342-B048-85BDC9FD1C3A}</a:tableStyleId>
              </a:tblPr>
              <a:tblGrid>
                <a:gridCol w="4766884">
                  <a:extLst>
                    <a:ext uri="{9D8B030D-6E8A-4147-A177-3AD203B41FA5}">
                      <a16:colId xmlns:a16="http://schemas.microsoft.com/office/drawing/2014/main" val="2950080998"/>
                    </a:ext>
                  </a:extLst>
                </a:gridCol>
                <a:gridCol w="1319119">
                  <a:extLst>
                    <a:ext uri="{9D8B030D-6E8A-4147-A177-3AD203B41FA5}">
                      <a16:colId xmlns:a16="http://schemas.microsoft.com/office/drawing/2014/main" val="3326520055"/>
                    </a:ext>
                  </a:extLst>
                </a:gridCol>
                <a:gridCol w="1319119">
                  <a:extLst>
                    <a:ext uri="{9D8B030D-6E8A-4147-A177-3AD203B41FA5}">
                      <a16:colId xmlns:a16="http://schemas.microsoft.com/office/drawing/2014/main" val="4013408790"/>
                    </a:ext>
                  </a:extLst>
                </a:gridCol>
                <a:gridCol w="1319119">
                  <a:extLst>
                    <a:ext uri="{9D8B030D-6E8A-4147-A177-3AD203B41FA5}">
                      <a16:colId xmlns:a16="http://schemas.microsoft.com/office/drawing/2014/main" val="352091100"/>
                    </a:ext>
                  </a:extLst>
                </a:gridCol>
                <a:gridCol w="1319119">
                  <a:extLst>
                    <a:ext uri="{9D8B030D-6E8A-4147-A177-3AD203B41FA5}">
                      <a16:colId xmlns:a16="http://schemas.microsoft.com/office/drawing/2014/main" val="1514619562"/>
                    </a:ext>
                  </a:extLst>
                </a:gridCol>
              </a:tblGrid>
              <a:tr h="875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умений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класс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класс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класс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класс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251661"/>
                  </a:ext>
                </a:extLst>
              </a:tr>
              <a:tr h="107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Речевая и читательская деятельность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775147"/>
                  </a:ext>
                </a:extLst>
              </a:tr>
              <a:tr h="179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Литературоведческая пропедевтика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 (Развитие образного мышления на этапе восприятия текста и создания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собственного высказывания)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9070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3E8E2"/>
      </a:lt2>
      <a:accent1>
        <a:srgbClr val="B64DC3"/>
      </a:accent1>
      <a:accent2>
        <a:srgbClr val="723BB1"/>
      </a:accent2>
      <a:accent3>
        <a:srgbClr val="534DC3"/>
      </a:accent3>
      <a:accent4>
        <a:srgbClr val="3B66B1"/>
      </a:accent4>
      <a:accent5>
        <a:srgbClr val="4DA9C3"/>
      </a:accent5>
      <a:accent6>
        <a:srgbClr val="3BB19A"/>
      </a:accent6>
      <a:hlink>
        <a:srgbClr val="3D89B9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15000"/>
          </a:lnSpc>
          <a:spcAft>
            <a:spcPts val="1000"/>
          </a:spcAft>
          <a:tabLst>
            <a:tab pos="270510" algn="l"/>
          </a:tabLst>
          <a:defRPr sz="1800" b="1" dirty="0" smtClean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580</Words>
  <Application>Microsoft Office PowerPoint</Application>
  <PresentationFormat>Широкоэкранный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Goudy Old Style</vt:lpstr>
      <vt:lpstr>Times New Roman</vt:lpstr>
      <vt:lpstr>Wingdings</vt:lpstr>
      <vt:lpstr>FrostyVTI</vt:lpstr>
      <vt:lpstr>Презентация PowerPoint</vt:lpstr>
      <vt:lpstr>МКОУ СОШ с. Лохово           Начальная школа д. Жмурова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 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Ненская школа</dc:title>
  <dc:creator>pavelsutupov@yandex.ru</dc:creator>
  <cp:lastModifiedBy>acer</cp:lastModifiedBy>
  <cp:revision>66</cp:revision>
  <dcterms:created xsi:type="dcterms:W3CDTF">2022-08-17T06:45:41Z</dcterms:created>
  <dcterms:modified xsi:type="dcterms:W3CDTF">2024-11-27T13:21:35Z</dcterms:modified>
</cp:coreProperties>
</file>