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59" r:id="rId8"/>
    <p:sldId id="264" r:id="rId9"/>
    <p:sldId id="265" r:id="rId10"/>
    <p:sldId id="276" r:id="rId11"/>
    <p:sldId id="290" r:id="rId12"/>
    <p:sldId id="289" r:id="rId13"/>
    <p:sldId id="277" r:id="rId14"/>
    <p:sldId id="278" r:id="rId15"/>
    <p:sldId id="279" r:id="rId16"/>
    <p:sldId id="281" r:id="rId17"/>
    <p:sldId id="282" r:id="rId18"/>
    <p:sldId id="283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-56896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388" y="1707007"/>
            <a:ext cx="11431905" cy="479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06757" y="6574637"/>
            <a:ext cx="231775" cy="251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ant.ru/hotlaw/federal/1555595/#review" TargetMode="External"/><Relationship Id="rId2" Type="http://schemas.openxmlformats.org/officeDocument/2006/relationships/hyperlink" Target="https://docs.edu.gov.ru/document/54a2b81fc455a554d1b0944eefef1117/download/415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oiro.edu.ru/wp-content/uploads/2022/09/Pismo-04-643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CB7EBF-2748-48A7-9F91-F47F0414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323" y="-15978"/>
            <a:ext cx="12192000" cy="688995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0800000" flipV="1">
            <a:off x="6248400" y="1"/>
            <a:ext cx="5921478" cy="2552622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algn="ctr">
              <a:lnSpc>
                <a:spcPts val="4750"/>
              </a:lnSpc>
              <a:spcBef>
                <a:spcPts val="705"/>
              </a:spcBef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ФГИС «Моя </a:t>
            </a:r>
            <a:r>
              <a:rPr b="1" spc="-25" dirty="0">
                <a:latin typeface="Arial" panose="020B0604020202020204" pitchFamily="34" charset="0"/>
                <a:cs typeface="Arial" panose="020B0604020202020204" pitchFamily="34" charset="0"/>
              </a:rPr>
              <a:t>школа»: </a:t>
            </a:r>
            <a:r>
              <a:rPr lang="ru-RU" b="1" spc="-2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возможности, условия и опыт использования</a:t>
            </a:r>
            <a:endParaRPr b="1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200" y="5943600"/>
            <a:ext cx="5374132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>
                <a:latin typeface="Calibri"/>
                <a:cs typeface="Calibri"/>
              </a:rPr>
              <a:t>Долматова Ольга Владимировна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>
                <a:latin typeface="Calibri"/>
                <a:cs typeface="Calibri"/>
              </a:rPr>
              <a:t>Учитель начальных классов МКОУ СОШ с.Лохово 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576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Профиль</a:t>
            </a:r>
            <a:r>
              <a:rPr spc="-114" dirty="0"/>
              <a:t> </a:t>
            </a:r>
            <a:r>
              <a:rPr spc="-35" dirty="0"/>
              <a:t>педагогического</a:t>
            </a:r>
            <a:r>
              <a:rPr spc="-125" dirty="0"/>
              <a:t> </a:t>
            </a:r>
            <a:r>
              <a:rPr spc="-35" dirty="0"/>
              <a:t>работника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9363" y="1640204"/>
            <a:ext cx="4969510" cy="406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1835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использовать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электронный</a:t>
            </a:r>
            <a:r>
              <a:rPr sz="1800" dirty="0">
                <a:latin typeface="Calibri"/>
                <a:cs typeface="Calibri"/>
              </a:rPr>
              <a:t> журнал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</a:p>
          <a:p>
            <a:pPr marL="241300">
              <a:lnSpc>
                <a:spcPts val="1510"/>
              </a:lnSpc>
            </a:pPr>
            <a:r>
              <a:rPr sz="1800" spc="-5" dirty="0">
                <a:latin typeface="Calibri"/>
                <a:cs typeface="Calibri"/>
              </a:rPr>
              <a:t>просмотра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расписания,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назначения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домашних</a:t>
            </a:r>
            <a:endParaRPr sz="1800" dirty="0">
              <a:latin typeface="Calibri"/>
              <a:cs typeface="Calibri"/>
            </a:endParaRPr>
          </a:p>
          <a:p>
            <a:pPr marL="241300">
              <a:lnSpc>
                <a:spcPts val="1835"/>
              </a:lnSpc>
            </a:pPr>
            <a:r>
              <a:rPr sz="1800" spc="-5" dirty="0">
                <a:latin typeface="Calibri"/>
                <a:cs typeface="Calibri"/>
              </a:rPr>
              <a:t>заданий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выставления оценок;</a:t>
            </a:r>
            <a:endParaRPr sz="1800" dirty="0">
              <a:latin typeface="Calibri"/>
              <a:cs typeface="Calibri"/>
            </a:endParaRPr>
          </a:p>
          <a:p>
            <a:pPr marL="241300" marR="480059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готовиться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урокам, </a:t>
            </a:r>
            <a:r>
              <a:rPr sz="1800" spc="-10" dirty="0">
                <a:latin typeface="Calibri"/>
                <a:cs typeface="Calibri"/>
              </a:rPr>
              <a:t>используя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библиотеку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цифрового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контента;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создавать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назначать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тесты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обучающимся;</a:t>
            </a:r>
            <a:endParaRPr sz="1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использовать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SmartTV</a:t>
            </a:r>
            <a:r>
              <a:rPr sz="1800" dirty="0">
                <a:latin typeface="Calibri"/>
                <a:cs typeface="Calibri"/>
              </a:rPr>
              <a:t> для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вовлечения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учеников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обучающий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процесс;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ts val="1835"/>
              </a:lnSpc>
              <a:spcBef>
                <a:spcPts val="3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общаться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чатах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видеоконференциях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</a:p>
          <a:p>
            <a:pPr marL="241300">
              <a:lnSpc>
                <a:spcPts val="1835"/>
              </a:lnSpc>
            </a:pPr>
            <a:r>
              <a:rPr sz="1800" spc="-5" dirty="0">
                <a:latin typeface="Calibri"/>
                <a:cs typeface="Calibri"/>
              </a:rPr>
              <a:t>учениками,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родителями,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коллегами;</a:t>
            </a:r>
            <a:endParaRPr sz="1800" dirty="0">
              <a:latin typeface="Calibri"/>
              <a:cs typeface="Calibri"/>
            </a:endParaRPr>
          </a:p>
          <a:p>
            <a:pPr marL="241300" marR="1068070" indent="-228600">
              <a:lnSpc>
                <a:spcPct val="7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пользоваться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облачным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хранилищем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документов;</a:t>
            </a:r>
            <a:endParaRPr sz="1800" dirty="0">
              <a:latin typeface="Calibri"/>
              <a:cs typeface="Calibri"/>
            </a:endParaRPr>
          </a:p>
          <a:p>
            <a:pPr marL="241300" marR="132080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видеть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свои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классы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педагог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как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классный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руководитель;</a:t>
            </a:r>
            <a:endParaRPr sz="1800" dirty="0">
              <a:latin typeface="Calibri"/>
              <a:cs typeface="Calibri"/>
            </a:endParaRPr>
          </a:p>
          <a:p>
            <a:pPr marL="241300" marR="351155" indent="-228600">
              <a:lnSpc>
                <a:spcPct val="7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просматривать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актуальные</a:t>
            </a:r>
            <a:r>
              <a:rPr sz="1800" dirty="0">
                <a:latin typeface="Calibri"/>
                <a:cs typeface="Calibri"/>
              </a:rPr>
              <a:t> новости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школы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региона.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5016" y="1648077"/>
            <a:ext cx="6224315" cy="42939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90341D-B44A-44C2-BCD9-923BAE0B7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59"/>
            <a:ext cx="9372599" cy="67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0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BB8AA-7C88-4843-AC3C-DC62BA939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52400"/>
            <a:ext cx="132588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00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3567" y="129921"/>
            <a:ext cx="10817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Библиотека</a:t>
            </a:r>
            <a:r>
              <a:rPr sz="4000" spc="-95" dirty="0"/>
              <a:t> </a:t>
            </a:r>
            <a:r>
              <a:rPr sz="4000" spc="-30" dirty="0"/>
              <a:t>цифрового</a:t>
            </a:r>
            <a:r>
              <a:rPr sz="4000" spc="-100" dirty="0"/>
              <a:t> </a:t>
            </a:r>
            <a:r>
              <a:rPr sz="4000" spc="-35" dirty="0"/>
              <a:t>образовательного</a:t>
            </a:r>
            <a:r>
              <a:rPr sz="4000" spc="-85" dirty="0"/>
              <a:t> </a:t>
            </a:r>
            <a:r>
              <a:rPr sz="4000" spc="-35" dirty="0"/>
              <a:t>контента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5893" y="1108726"/>
            <a:ext cx="10032065" cy="57492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623" y="153923"/>
            <a:ext cx="873251" cy="3444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8157"/>
            <a:ext cx="61588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Подсистема</a:t>
            </a:r>
            <a:r>
              <a:rPr spc="-110" dirty="0"/>
              <a:t> </a:t>
            </a:r>
            <a:r>
              <a:rPr spc="-35" dirty="0"/>
              <a:t>«Мои</a:t>
            </a:r>
            <a:r>
              <a:rPr spc="-105" dirty="0"/>
              <a:t> </a:t>
            </a:r>
            <a:r>
              <a:rPr spc="-35" dirty="0"/>
              <a:t>файлы»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7263" y="1349777"/>
            <a:ext cx="11777980" cy="5257165"/>
            <a:chOff x="207263" y="1349777"/>
            <a:chExt cx="11777980" cy="5257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1349777"/>
              <a:ext cx="6565392" cy="320393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7440" y="2499359"/>
              <a:ext cx="9607296" cy="410717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88623" y="153923"/>
            <a:ext cx="873251" cy="3444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4856"/>
            <a:ext cx="99523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Подсистема</a:t>
            </a:r>
            <a:r>
              <a:rPr spc="-95" dirty="0"/>
              <a:t> </a:t>
            </a:r>
            <a:r>
              <a:rPr spc="-35" dirty="0"/>
              <a:t>«Тестирование</a:t>
            </a:r>
            <a:r>
              <a:rPr spc="-100" dirty="0"/>
              <a:t> </a:t>
            </a:r>
            <a:r>
              <a:rPr spc="-40" dirty="0"/>
              <a:t>обучающихся»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" y="1441057"/>
            <a:ext cx="11910040" cy="51898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88623" y="153923"/>
            <a:ext cx="873251" cy="3444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0"/>
            <a:ext cx="8169909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spc="-40" dirty="0"/>
              <a:t>Просмотр</a:t>
            </a:r>
            <a:r>
              <a:rPr spc="-120" dirty="0"/>
              <a:t> </a:t>
            </a:r>
            <a:r>
              <a:rPr spc="-35" dirty="0"/>
              <a:t>результатов</a:t>
            </a:r>
            <a:r>
              <a:rPr spc="-114" dirty="0"/>
              <a:t> </a:t>
            </a:r>
            <a:r>
              <a:rPr spc="-35" dirty="0"/>
              <a:t>подсистемы</a:t>
            </a:r>
          </a:p>
          <a:p>
            <a:pPr marL="12700">
              <a:lnSpc>
                <a:spcPts val="5015"/>
              </a:lnSpc>
            </a:pPr>
            <a:r>
              <a:rPr spc="-35" dirty="0"/>
              <a:t>«Тестирование</a:t>
            </a:r>
            <a:r>
              <a:rPr spc="-114" dirty="0"/>
              <a:t> </a:t>
            </a:r>
            <a:r>
              <a:rPr spc="-40" dirty="0"/>
              <a:t>обучающихся»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0395" y="1818131"/>
            <a:ext cx="12071985" cy="4932680"/>
            <a:chOff x="120395" y="1818131"/>
            <a:chExt cx="12071985" cy="4932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3473" y="2208211"/>
              <a:ext cx="5678526" cy="45423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6540" y="1844039"/>
              <a:ext cx="5439156" cy="45613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05016" y="1842515"/>
              <a:ext cx="5442585" cy="4564380"/>
            </a:xfrm>
            <a:custGeom>
              <a:avLst/>
              <a:gdLst/>
              <a:ahLst/>
              <a:cxnLst/>
              <a:rect l="l" t="t" r="r" b="b"/>
              <a:pathLst>
                <a:path w="5442584" h="4564380">
                  <a:moveTo>
                    <a:pt x="0" y="4564380"/>
                  </a:moveTo>
                  <a:lnTo>
                    <a:pt x="5442204" y="4564380"/>
                  </a:lnTo>
                  <a:lnTo>
                    <a:pt x="5442204" y="0"/>
                  </a:lnTo>
                  <a:lnTo>
                    <a:pt x="0" y="0"/>
                  </a:lnTo>
                  <a:lnTo>
                    <a:pt x="0" y="456438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95" y="1818131"/>
              <a:ext cx="6399276" cy="4075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303" y="1844039"/>
              <a:ext cx="6278880" cy="39547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4779" y="1842515"/>
              <a:ext cx="6282055" cy="3957954"/>
            </a:xfrm>
            <a:custGeom>
              <a:avLst/>
              <a:gdLst/>
              <a:ahLst/>
              <a:cxnLst/>
              <a:rect l="l" t="t" r="r" b="b"/>
              <a:pathLst>
                <a:path w="6282055" h="3957954">
                  <a:moveTo>
                    <a:pt x="0" y="3957828"/>
                  </a:moveTo>
                  <a:lnTo>
                    <a:pt x="6281928" y="3957828"/>
                  </a:lnTo>
                  <a:lnTo>
                    <a:pt x="6281928" y="0"/>
                  </a:lnTo>
                  <a:lnTo>
                    <a:pt x="0" y="0"/>
                  </a:lnTo>
                  <a:lnTo>
                    <a:pt x="0" y="39578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00377" y="5971438"/>
            <a:ext cx="3535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Результаты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тестирования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учащегося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9219" y="6512153"/>
            <a:ext cx="3164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Результаты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тестирования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класса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88623" y="153923"/>
            <a:ext cx="873251" cy="34442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932157" y="656549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557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Профиль</a:t>
            </a:r>
            <a:r>
              <a:rPr spc="-114" dirty="0"/>
              <a:t> </a:t>
            </a:r>
            <a:r>
              <a:rPr spc="-40" dirty="0"/>
              <a:t>обучающегося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779760" cy="37763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77851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использовать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электронный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дневник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для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просмотра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расписания,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домашних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заданий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оценок;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пользоваться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облачным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хранилищем документов;</a:t>
            </a:r>
            <a:endParaRPr sz="2800">
              <a:latin typeface="Calibri"/>
              <a:cs typeface="Calibri"/>
            </a:endParaRPr>
          </a:p>
          <a:p>
            <a:pPr marL="241300" marR="1196975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повторять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пройденный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изучать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новый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материал,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используя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библиотеку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цифрового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контента;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выполнять тесты,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назначенные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педагогом;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общаться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чатах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видеоконференциях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учителями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сверстниками;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просматривать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актуальные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новости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школы</a:t>
            </a:r>
            <a:r>
              <a:rPr sz="2800" spc="-5" dirty="0">
                <a:latin typeface="Calibri"/>
                <a:cs typeface="Calibri"/>
              </a:rPr>
              <a:t> 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региона.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8623" y="153923"/>
            <a:ext cx="873251" cy="3444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0981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Профиль</a:t>
            </a:r>
            <a:r>
              <a:rPr spc="-120" dirty="0"/>
              <a:t> </a:t>
            </a:r>
            <a:r>
              <a:rPr spc="-30" dirty="0"/>
              <a:t>законного</a:t>
            </a:r>
            <a:r>
              <a:rPr spc="-145" dirty="0"/>
              <a:t> </a:t>
            </a:r>
            <a:r>
              <a:rPr spc="-35" dirty="0"/>
              <a:t>представителя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10330180" cy="2753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контролировать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учебный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процесс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ребенка,</a:t>
            </a:r>
            <a:r>
              <a:rPr sz="2800" spc="-5" dirty="0">
                <a:latin typeface="Calibri"/>
                <a:cs typeface="Calibri"/>
              </a:rPr>
              <a:t> просматривая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электронный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дневник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(расписание,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домашние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задания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оценки);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пользоваться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облачным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хранилищем документов;</a:t>
            </a:r>
            <a:endParaRPr sz="2800">
              <a:latin typeface="Calibri"/>
              <a:cs typeface="Calibri"/>
            </a:endParaRPr>
          </a:p>
          <a:p>
            <a:pPr marL="241300" marR="203581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общаться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чатах</a:t>
            </a:r>
            <a:r>
              <a:rPr sz="2800" spc="-5" dirty="0">
                <a:latin typeface="Calibri"/>
                <a:cs typeface="Calibri"/>
              </a:rPr>
              <a:t> и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видеоконференциях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учителями,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администрацией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школы,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родителями;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просматривать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актуальные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новости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школы</a:t>
            </a:r>
            <a:r>
              <a:rPr sz="2800" spc="-5" dirty="0">
                <a:latin typeface="Calibri"/>
                <a:cs typeface="Calibri"/>
              </a:rPr>
              <a:t> и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региона.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88623" y="153923"/>
            <a:ext cx="873251" cy="3444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12D84A-5A24-4248-BD34-59993204EADA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6278563" y="1579205"/>
            <a:ext cx="5303837" cy="45235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5209D5-BDD7-40FB-9433-9915FE39B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6"/>
            <a:ext cx="12192000" cy="683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2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A3BB24-D474-47AD-82DA-D28E3C70F780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6278563" y="1579205"/>
            <a:ext cx="5303837" cy="45235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4F1C5-65EF-4838-B712-644D2F5CB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5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D6261A-8388-4B6A-8D16-E99D4F20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290"/>
            <a:ext cx="11582400" cy="66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8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3D94D2-FF4D-4FD3-9BD0-A6456258A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5824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4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1D3A14-C3B8-457A-A121-64E452D59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1196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9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95345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Федеральная</a:t>
            </a:r>
            <a:r>
              <a:rPr spc="-90" dirty="0"/>
              <a:t> </a:t>
            </a:r>
            <a:r>
              <a:rPr spc="-40" dirty="0"/>
              <a:t>нормативно-правовая</a:t>
            </a:r>
            <a:r>
              <a:rPr spc="-85" dirty="0"/>
              <a:t> </a:t>
            </a:r>
            <a:r>
              <a:rPr spc="-25" dirty="0"/>
              <a:t>база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3493"/>
            <a:ext cx="9773920" cy="41636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435609" indent="-228600">
              <a:lnSpc>
                <a:spcPct val="90000"/>
              </a:lnSpc>
              <a:spcBef>
                <a:spcPts val="430"/>
              </a:spcBef>
              <a:buClr>
                <a:srgbClr val="00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Приказ</a:t>
            </a:r>
            <a:r>
              <a:rPr sz="2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Минпросвещения</a:t>
            </a:r>
            <a:r>
              <a:rPr sz="2800" u="heavy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России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От</a:t>
            </a:r>
            <a:r>
              <a:rPr sz="2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30.06.2021</a:t>
            </a:r>
            <a:r>
              <a:rPr sz="2800" u="heavy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N</a:t>
            </a:r>
            <a:r>
              <a:rPr sz="2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396</a:t>
            </a:r>
            <a:r>
              <a:rPr sz="2800" u="heavy" spc="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"О </a:t>
            </a:r>
            <a:r>
              <a:rPr sz="280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Создании</a:t>
            </a:r>
            <a:r>
              <a:rPr sz="2800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Федеральной</a:t>
            </a:r>
            <a:r>
              <a:rPr sz="2800" u="heavy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Государственной</a:t>
            </a:r>
            <a:r>
              <a:rPr sz="2800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Информационной </a:t>
            </a:r>
            <a:r>
              <a:rPr sz="2800" spc="-615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Системы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Минпросвещения</a:t>
            </a:r>
            <a:r>
              <a:rPr sz="2800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России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"Моя</a:t>
            </a:r>
            <a:r>
              <a:rPr sz="2800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Школа"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(Вместе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 </a:t>
            </a:r>
            <a:r>
              <a:rPr sz="280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"Концепцией</a:t>
            </a:r>
            <a:r>
              <a:rPr sz="28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Создания</a:t>
            </a:r>
            <a:r>
              <a:rPr sz="2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Федеральной</a:t>
            </a:r>
            <a:r>
              <a:rPr sz="2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Государственной</a:t>
            </a:r>
            <a:endParaRPr sz="2800">
              <a:latin typeface="Calibri"/>
              <a:cs typeface="Calibri"/>
            </a:endParaRPr>
          </a:p>
          <a:p>
            <a:pPr marL="241300" marR="539750">
              <a:lnSpc>
                <a:spcPts val="3020"/>
              </a:lnSpc>
              <a:spcBef>
                <a:spcPts val="50"/>
              </a:spcBef>
            </a:pP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Информационной</a:t>
            </a:r>
            <a:r>
              <a:rPr sz="2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Системы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Минпросвещения</a:t>
            </a:r>
            <a:r>
              <a:rPr sz="2800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России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"Моя </a:t>
            </a:r>
            <a:r>
              <a:rPr sz="2800" spc="-62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Школа")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15"/>
              </a:spcBef>
              <a:buClr>
                <a:srgbClr val="00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Постановление</a:t>
            </a:r>
            <a:r>
              <a:rPr sz="2800" u="heavy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Правительства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РФ</a:t>
            </a:r>
            <a:r>
              <a:rPr sz="2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от</a:t>
            </a:r>
            <a:r>
              <a:rPr sz="2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13</a:t>
            </a:r>
            <a:r>
              <a:rPr sz="2800" u="heavy" spc="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июля</a:t>
            </a:r>
            <a:r>
              <a:rPr sz="2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2022</a:t>
            </a:r>
            <a:r>
              <a:rPr sz="2800" u="heavy" spc="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г.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N</a:t>
            </a:r>
            <a:r>
              <a:rPr sz="2800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1241</a:t>
            </a:r>
            <a:r>
              <a:rPr sz="2800" u="heavy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"О </a:t>
            </a:r>
            <a:r>
              <a:rPr sz="2800" spc="-620" dirty="0">
                <a:solidFill>
                  <a:srgbClr val="0462C1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ФГИС</a:t>
            </a:r>
            <a:r>
              <a:rPr sz="2800" u="heavy" spc="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"Моя</a:t>
            </a:r>
            <a:r>
              <a:rPr sz="28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школа"</a:t>
            </a:r>
            <a:endParaRPr sz="2800">
              <a:latin typeface="Calibri"/>
              <a:cs typeface="Calibri"/>
            </a:endParaRPr>
          </a:p>
          <a:p>
            <a:pPr marL="241300" marR="386080" indent="-228600">
              <a:lnSpc>
                <a:spcPts val="3020"/>
              </a:lnSpc>
              <a:spcBef>
                <a:spcPts val="1005"/>
              </a:spcBef>
              <a:buClr>
                <a:srgbClr val="000000"/>
              </a:buClr>
              <a:buFont typeface="Arial MT"/>
              <a:buChar char="•"/>
              <a:tabLst>
                <a:tab pos="241300" algn="l"/>
              </a:tabLst>
            </a:pP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Письмо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о</a:t>
            </a:r>
            <a:r>
              <a:rPr sz="2800" u="heavy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направлении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информации</a:t>
            </a:r>
            <a:r>
              <a:rPr sz="2800" u="heavy" spc="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(ФГИС</a:t>
            </a:r>
            <a:r>
              <a:rPr sz="2800" u="heavy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"Моя</a:t>
            </a:r>
            <a:r>
              <a:rPr sz="2800" u="heavy" spc="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школа")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800" u="heavy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от </a:t>
            </a:r>
            <a:r>
              <a:rPr sz="2800" spc="-620" dirty="0">
                <a:solidFill>
                  <a:srgbClr val="0462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8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26.08.2022</a:t>
            </a:r>
            <a:r>
              <a:rPr sz="2800" u="heavy" spc="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800" u="heavy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г.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 №04-643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84481" y="6581419"/>
            <a:ext cx="15367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10357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Авторизация</a:t>
            </a:r>
            <a:r>
              <a:rPr sz="4000" spc="-90" dirty="0"/>
              <a:t> </a:t>
            </a:r>
            <a:r>
              <a:rPr sz="4000" spc="-20" dirty="0"/>
              <a:t>на</a:t>
            </a:r>
            <a:r>
              <a:rPr sz="4000" spc="-70" dirty="0"/>
              <a:t> </a:t>
            </a:r>
            <a:r>
              <a:rPr sz="4000" spc="-35" dirty="0"/>
              <a:t>платформе</a:t>
            </a:r>
            <a:r>
              <a:rPr sz="4000" spc="-95" dirty="0"/>
              <a:t> </a:t>
            </a:r>
            <a:r>
              <a:rPr sz="4000" spc="-30" dirty="0"/>
              <a:t>ФГИС</a:t>
            </a:r>
            <a:r>
              <a:rPr sz="4000" spc="-90" dirty="0"/>
              <a:t> </a:t>
            </a:r>
            <a:r>
              <a:rPr sz="4000" spc="-35" dirty="0"/>
              <a:t>«МОЯ</a:t>
            </a:r>
            <a:r>
              <a:rPr sz="4000" spc="-105" dirty="0"/>
              <a:t> </a:t>
            </a:r>
            <a:r>
              <a:rPr sz="4000" spc="-45" dirty="0"/>
              <a:t>ШКОЛА»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19" y="1554480"/>
            <a:ext cx="11195304" cy="51663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47776"/>
            <a:ext cx="10357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Авторизация</a:t>
            </a:r>
            <a:r>
              <a:rPr sz="4000" spc="-90" dirty="0"/>
              <a:t> </a:t>
            </a:r>
            <a:r>
              <a:rPr sz="4000" spc="-20" dirty="0"/>
              <a:t>на</a:t>
            </a:r>
            <a:r>
              <a:rPr sz="4000" spc="-70" dirty="0"/>
              <a:t> </a:t>
            </a:r>
            <a:r>
              <a:rPr sz="4000" spc="-35" dirty="0"/>
              <a:t>платформе</a:t>
            </a:r>
            <a:r>
              <a:rPr sz="4000" spc="-95" dirty="0"/>
              <a:t> </a:t>
            </a:r>
            <a:r>
              <a:rPr sz="4000" spc="-30" dirty="0"/>
              <a:t>ФГИС</a:t>
            </a:r>
            <a:r>
              <a:rPr sz="4000" spc="-90" dirty="0"/>
              <a:t> </a:t>
            </a:r>
            <a:r>
              <a:rPr sz="4000" spc="-35" dirty="0"/>
              <a:t>«МОЯ</a:t>
            </a:r>
            <a:r>
              <a:rPr sz="4000" spc="-105" dirty="0"/>
              <a:t> </a:t>
            </a:r>
            <a:r>
              <a:rPr sz="4000" spc="-45" dirty="0"/>
              <a:t>ШКОЛА»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1598675"/>
            <a:ext cx="11305032" cy="501817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321</Words>
  <Application>Microsoft Office PowerPoint</Application>
  <PresentationFormat>Широкоэкранный</PresentationFormat>
  <Paragraphs>51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MT</vt:lpstr>
      <vt:lpstr>Calibri</vt:lpstr>
      <vt:lpstr>Calibri Light</vt:lpstr>
      <vt:lpstr>Office Theme</vt:lpstr>
      <vt:lpstr>ФГИС «Моя школа»: возможности, условия и опыт использования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Федеральная нормативно-правовая база</vt:lpstr>
      <vt:lpstr>Авторизация на платформе ФГИС «МОЯ ШКОЛА»</vt:lpstr>
      <vt:lpstr>Авторизация на платформе ФГИС «МОЯ ШКОЛА»</vt:lpstr>
      <vt:lpstr>Профиль педагогического работника</vt:lpstr>
      <vt:lpstr>Презентация PowerPoint</vt:lpstr>
      <vt:lpstr>Презентация PowerPoint</vt:lpstr>
      <vt:lpstr>Библиотека цифрового образовательного контента</vt:lpstr>
      <vt:lpstr>Подсистема «Мои файлы»</vt:lpstr>
      <vt:lpstr>Подсистема «Тестирование обучающихся»</vt:lpstr>
      <vt:lpstr>Просмотр результатов подсистемы «Тестирование обучающихся»</vt:lpstr>
      <vt:lpstr>Профиль обучающегося</vt:lpstr>
      <vt:lpstr>Профиль законного представителя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Фадеева Ольга Андреевна</dc:creator>
  <cp:lastModifiedBy>acer</cp:lastModifiedBy>
  <cp:revision>1</cp:revision>
  <dcterms:created xsi:type="dcterms:W3CDTF">2024-08-26T08:42:43Z</dcterms:created>
  <dcterms:modified xsi:type="dcterms:W3CDTF">2024-08-26T09:36:50Z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2024-08-26T00:00:00Z</vt:filetime>
  </property>
</Properties>
</file>