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17"/>
  </p:notesMasterIdLst>
  <p:sldIdLst>
    <p:sldId id="276" r:id="rId3"/>
    <p:sldId id="257" r:id="rId4"/>
    <p:sldId id="258" r:id="rId5"/>
    <p:sldId id="268" r:id="rId6"/>
    <p:sldId id="259" r:id="rId7"/>
    <p:sldId id="264" r:id="rId8"/>
    <p:sldId id="279" r:id="rId9"/>
    <p:sldId id="277" r:id="rId10"/>
    <p:sldId id="280" r:id="rId11"/>
    <p:sldId id="281" r:id="rId12"/>
    <p:sldId id="283" r:id="rId13"/>
    <p:sldId id="284" r:id="rId14"/>
    <p:sldId id="285" r:id="rId15"/>
    <p:sldId id="275"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69696"/>
    <a:srgbClr val="FFFF66"/>
    <a:srgbClr val="FF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varScale="1">
        <p:scale>
          <a:sx n="68" d="100"/>
          <a:sy n="68"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37"/>
        <p:cNvGrpSpPr/>
        <p:nvPr/>
      </p:nvGrpSpPr>
      <p:grpSpPr>
        <a:xfrm>
          <a:off x="0" y="0"/>
          <a:ext cx="0" cy="0"/>
          <a:chOff x="0" y="0"/>
          <a:chExt cx="0" cy="0"/>
        </a:xfrm>
      </p:grpSpPr>
      <p:sp>
        <p:nvSpPr>
          <p:cNvPr id="38" name="Google Shape;38;p2"/>
          <p:cNvSpPr txBox="1">
            <a:spLocks noGrp="1"/>
          </p:cNvSpPr>
          <p:nvPr>
            <p:ph type="ctrTitle"/>
          </p:nvPr>
        </p:nvSpPr>
        <p:spPr>
          <a:xfrm>
            <a:off x="985838" y="3787775"/>
            <a:ext cx="7772400" cy="885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
          <p:cNvSpPr txBox="1">
            <a:spLocks noGrp="1"/>
          </p:cNvSpPr>
          <p:nvPr>
            <p:ph type="subTitle" idx="1"/>
          </p:nvPr>
        </p:nvSpPr>
        <p:spPr>
          <a:xfrm>
            <a:off x="4629150" y="3505200"/>
            <a:ext cx="4129088" cy="457200"/>
          </a:xfrm>
          <a:prstGeom prst="rect">
            <a:avLst/>
          </a:prstGeom>
          <a:noFill/>
          <a:ln>
            <a:noFill/>
          </a:ln>
        </p:spPr>
        <p:txBody>
          <a:bodyPr spcFirstLastPara="1" wrap="square" lIns="91425" tIns="45700" rIns="91425" bIns="45700" anchor="t" anchorCtr="0">
            <a:noAutofit/>
          </a:bodyPr>
          <a:lstStyle>
            <a:lvl1pPr lvl="0" algn="just">
              <a:spcBef>
                <a:spcPts val="400"/>
              </a:spcBef>
              <a:spcAft>
                <a:spcPts val="0"/>
              </a:spcAft>
              <a:buClr>
                <a:srgbClr val="777777"/>
              </a:buClr>
              <a:buSzPts val="2000"/>
              <a:buFont typeface="Arial"/>
              <a:buNone/>
              <a:defRPr sz="2000" b="1">
                <a:solidFill>
                  <a:srgbClr val="777777"/>
                </a:solidFil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40" name="Google Shape;40;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112"/>
        <p:cNvGrpSpPr/>
        <p:nvPr/>
      </p:nvGrpSpPr>
      <p:grpSpPr>
        <a:xfrm>
          <a:off x="0" y="0"/>
          <a:ext cx="0" cy="0"/>
          <a:chOff x="0" y="0"/>
          <a:chExt cx="0" cy="0"/>
        </a:xfrm>
      </p:grpSpPr>
      <p:sp>
        <p:nvSpPr>
          <p:cNvPr id="113" name="Google Shape;113;p12"/>
          <p:cNvSpPr txBox="1">
            <a:spLocks noGrp="1"/>
          </p:cNvSpPr>
          <p:nvPr>
            <p:ph type="title"/>
          </p:nvPr>
        </p:nvSpPr>
        <p:spPr>
          <a:xfrm>
            <a:off x="903287" y="198437"/>
            <a:ext cx="6302375"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2"/>
          <p:cNvSpPr txBox="1">
            <a:spLocks noGrp="1"/>
          </p:cNvSpPr>
          <p:nvPr>
            <p:ph type="dt" idx="10"/>
          </p:nvPr>
        </p:nvSpPr>
        <p:spPr>
          <a:xfrm>
            <a:off x="457200" y="6283325"/>
            <a:ext cx="2133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2"/>
          <p:cNvSpPr txBox="1">
            <a:spLocks noGrp="1"/>
          </p:cNvSpPr>
          <p:nvPr>
            <p:ph type="ftr" idx="11"/>
          </p:nvPr>
        </p:nvSpPr>
        <p:spPr>
          <a:xfrm>
            <a:off x="3124200" y="6283325"/>
            <a:ext cx="2895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2"/>
          <p:cNvSpPr txBox="1">
            <a:spLocks noGrp="1"/>
          </p:cNvSpPr>
          <p:nvPr>
            <p:ph type="sldNum" idx="12"/>
          </p:nvPr>
        </p:nvSpPr>
        <p:spPr>
          <a:xfrm>
            <a:off x="6553200" y="6283325"/>
            <a:ext cx="21336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117"/>
        <p:cNvGrpSpPr/>
        <p:nvPr/>
      </p:nvGrpSpPr>
      <p:grpSpPr>
        <a:xfrm>
          <a:off x="0" y="0"/>
          <a:ext cx="0" cy="0"/>
          <a:chOff x="0" y="0"/>
          <a:chExt cx="0" cy="0"/>
        </a:xfrm>
      </p:grpSpPr>
      <p:sp>
        <p:nvSpPr>
          <p:cNvPr id="118" name="Google Shape;118;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120" name="Google Shape;120;p1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121" name="Google Shape;121;p1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122" name="Google Shape;122;p1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123" name="Google Shape;123;p13"/>
          <p:cNvSpPr txBox="1">
            <a:spLocks noGrp="1"/>
          </p:cNvSpPr>
          <p:nvPr>
            <p:ph type="dt" idx="10"/>
          </p:nvPr>
        </p:nvSpPr>
        <p:spPr>
          <a:xfrm>
            <a:off x="457200" y="6283325"/>
            <a:ext cx="2133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3"/>
          <p:cNvSpPr txBox="1">
            <a:spLocks noGrp="1"/>
          </p:cNvSpPr>
          <p:nvPr>
            <p:ph type="ftr" idx="11"/>
          </p:nvPr>
        </p:nvSpPr>
        <p:spPr>
          <a:xfrm>
            <a:off x="3124200" y="6283325"/>
            <a:ext cx="2895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3"/>
          <p:cNvSpPr txBox="1">
            <a:spLocks noGrp="1"/>
          </p:cNvSpPr>
          <p:nvPr>
            <p:ph type="sldNum" idx="12"/>
          </p:nvPr>
        </p:nvSpPr>
        <p:spPr>
          <a:xfrm>
            <a:off x="6553200" y="6283325"/>
            <a:ext cx="21336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126"/>
        <p:cNvGrpSpPr/>
        <p:nvPr/>
      </p:nvGrpSpPr>
      <p:grpSpPr>
        <a:xfrm>
          <a:off x="0" y="0"/>
          <a:ext cx="0" cy="0"/>
          <a:chOff x="0" y="0"/>
          <a:chExt cx="0" cy="0"/>
        </a:xfrm>
      </p:grpSpPr>
      <p:sp>
        <p:nvSpPr>
          <p:cNvPr id="127" name="Google Shape;127;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129" name="Google Shape;129;p14"/>
          <p:cNvSpPr txBox="1">
            <a:spLocks noGrp="1"/>
          </p:cNvSpPr>
          <p:nvPr>
            <p:ph type="dt" idx="10"/>
          </p:nvPr>
        </p:nvSpPr>
        <p:spPr>
          <a:xfrm>
            <a:off x="457200" y="6283325"/>
            <a:ext cx="2133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4"/>
          <p:cNvSpPr txBox="1">
            <a:spLocks noGrp="1"/>
          </p:cNvSpPr>
          <p:nvPr>
            <p:ph type="ftr" idx="11"/>
          </p:nvPr>
        </p:nvSpPr>
        <p:spPr>
          <a:xfrm>
            <a:off x="3124200" y="6283325"/>
            <a:ext cx="2895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4"/>
          <p:cNvSpPr txBox="1">
            <a:spLocks noGrp="1"/>
          </p:cNvSpPr>
          <p:nvPr>
            <p:ph type="sldNum" idx="12"/>
          </p:nvPr>
        </p:nvSpPr>
        <p:spPr>
          <a:xfrm>
            <a:off x="6553200" y="6283325"/>
            <a:ext cx="21336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63"/>
        <p:cNvGrpSpPr/>
        <p:nvPr/>
      </p:nvGrpSpPr>
      <p:grpSpPr>
        <a:xfrm>
          <a:off x="0" y="0"/>
          <a:ext cx="0" cy="0"/>
          <a:chOff x="0" y="0"/>
          <a:chExt cx="0" cy="0"/>
        </a:xfrm>
      </p:grpSpPr>
      <p:sp>
        <p:nvSpPr>
          <p:cNvPr id="64" name="Google Shape;64;p4"/>
          <p:cNvSpPr txBox="1">
            <a:spLocks noGrp="1"/>
          </p:cNvSpPr>
          <p:nvPr>
            <p:ph type="dt" idx="10"/>
          </p:nvPr>
        </p:nvSpPr>
        <p:spPr>
          <a:xfrm>
            <a:off x="457200" y="6283325"/>
            <a:ext cx="2133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
          <p:cNvSpPr txBox="1">
            <a:spLocks noGrp="1"/>
          </p:cNvSpPr>
          <p:nvPr>
            <p:ph type="ftr" idx="11"/>
          </p:nvPr>
        </p:nvSpPr>
        <p:spPr>
          <a:xfrm>
            <a:off x="3124200" y="6283325"/>
            <a:ext cx="2895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
          <p:cNvSpPr txBox="1">
            <a:spLocks noGrp="1"/>
          </p:cNvSpPr>
          <p:nvPr>
            <p:ph type="sldNum" idx="12"/>
          </p:nvPr>
        </p:nvSpPr>
        <p:spPr>
          <a:xfrm>
            <a:off x="6553200" y="6283325"/>
            <a:ext cx="21336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67"/>
        <p:cNvGrpSpPr/>
        <p:nvPr/>
      </p:nvGrpSpPr>
      <p:grpSpPr>
        <a:xfrm>
          <a:off x="0" y="0"/>
          <a:ext cx="0" cy="0"/>
          <a:chOff x="0" y="0"/>
          <a:chExt cx="0" cy="0"/>
        </a:xfrm>
      </p:grpSpPr>
      <p:sp>
        <p:nvSpPr>
          <p:cNvPr id="68" name="Google Shape;68;p5"/>
          <p:cNvSpPr txBox="1">
            <a:spLocks noGrp="1"/>
          </p:cNvSpPr>
          <p:nvPr>
            <p:ph type="title"/>
          </p:nvPr>
        </p:nvSpPr>
        <p:spPr>
          <a:xfrm>
            <a:off x="903287" y="198437"/>
            <a:ext cx="6302375"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5"/>
          <p:cNvSpPr txBox="1">
            <a:spLocks noGrp="1"/>
          </p:cNvSpPr>
          <p:nvPr>
            <p:ph type="dt" idx="10"/>
          </p:nvPr>
        </p:nvSpPr>
        <p:spPr>
          <a:xfrm>
            <a:off x="457200" y="6283325"/>
            <a:ext cx="2133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
          <p:cNvSpPr txBox="1">
            <a:spLocks noGrp="1"/>
          </p:cNvSpPr>
          <p:nvPr>
            <p:ph type="ftr" idx="11"/>
          </p:nvPr>
        </p:nvSpPr>
        <p:spPr>
          <a:xfrm>
            <a:off x="3124200" y="6283325"/>
            <a:ext cx="2895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
          <p:cNvSpPr txBox="1">
            <a:spLocks noGrp="1"/>
          </p:cNvSpPr>
          <p:nvPr>
            <p:ph type="sldNum" idx="12"/>
          </p:nvPr>
        </p:nvSpPr>
        <p:spPr>
          <a:xfrm>
            <a:off x="6553200" y="6283325"/>
            <a:ext cx="21336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73"/>
        <p:cNvGrpSpPr/>
        <p:nvPr/>
      </p:nvGrpSpPr>
      <p:grpSpPr>
        <a:xfrm>
          <a:off x="0" y="0"/>
          <a:ext cx="0" cy="0"/>
          <a:chOff x="0" y="0"/>
          <a:chExt cx="0" cy="0"/>
        </a:xfrm>
      </p:grpSpPr>
      <p:sp>
        <p:nvSpPr>
          <p:cNvPr id="74" name="Google Shape;74;p6"/>
          <p:cNvSpPr txBox="1">
            <a:spLocks noGrp="1"/>
          </p:cNvSpPr>
          <p:nvPr>
            <p:ph type="title"/>
          </p:nvPr>
        </p:nvSpPr>
        <p:spPr>
          <a:xfrm>
            <a:off x="903287" y="198437"/>
            <a:ext cx="6302375"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76" name="Google Shape;7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77" name="Google Shape;77;p6"/>
          <p:cNvSpPr txBox="1">
            <a:spLocks noGrp="1"/>
          </p:cNvSpPr>
          <p:nvPr>
            <p:ph type="dt" idx="10"/>
          </p:nvPr>
        </p:nvSpPr>
        <p:spPr>
          <a:xfrm>
            <a:off x="457200" y="6283325"/>
            <a:ext cx="2133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
          <p:cNvSpPr txBox="1">
            <a:spLocks noGrp="1"/>
          </p:cNvSpPr>
          <p:nvPr>
            <p:ph type="ftr" idx="11"/>
          </p:nvPr>
        </p:nvSpPr>
        <p:spPr>
          <a:xfrm>
            <a:off x="3124200" y="6283325"/>
            <a:ext cx="2895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
          <p:cNvSpPr txBox="1">
            <a:spLocks noGrp="1"/>
          </p:cNvSpPr>
          <p:nvPr>
            <p:ph type="sldNum" idx="12"/>
          </p:nvPr>
        </p:nvSpPr>
        <p:spPr>
          <a:xfrm>
            <a:off x="6553200" y="6283325"/>
            <a:ext cx="21336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и диаграмма" type="chart">
  <p:cSld name="CHART">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903288" y="198438"/>
            <a:ext cx="6302375"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
          <p:cNvSpPr>
            <a:spLocks noGrp="1"/>
          </p:cNvSpPr>
          <p:nvPr>
            <p:ph type="chart" idx="2"/>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7"/>
          <p:cNvSpPr txBox="1">
            <a:spLocks noGrp="1"/>
          </p:cNvSpPr>
          <p:nvPr>
            <p:ph type="dt" idx="10"/>
          </p:nvPr>
        </p:nvSpPr>
        <p:spPr>
          <a:xfrm>
            <a:off x="457200" y="6283325"/>
            <a:ext cx="2133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
          <p:cNvSpPr txBox="1">
            <a:spLocks noGrp="1"/>
          </p:cNvSpPr>
          <p:nvPr>
            <p:ph type="ftr" idx="11"/>
          </p:nvPr>
        </p:nvSpPr>
        <p:spPr>
          <a:xfrm>
            <a:off x="3124200" y="6283325"/>
            <a:ext cx="2895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7"/>
          <p:cNvSpPr txBox="1">
            <a:spLocks noGrp="1"/>
          </p:cNvSpPr>
          <p:nvPr>
            <p:ph type="sldNum" idx="12"/>
          </p:nvPr>
        </p:nvSpPr>
        <p:spPr>
          <a:xfrm>
            <a:off x="6553200" y="6283325"/>
            <a:ext cx="21336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86"/>
        <p:cNvGrpSpPr/>
        <p:nvPr/>
      </p:nvGrpSpPr>
      <p:grpSpPr>
        <a:xfrm>
          <a:off x="0" y="0"/>
          <a:ext cx="0" cy="0"/>
          <a:chOff x="0" y="0"/>
          <a:chExt cx="0" cy="0"/>
        </a:xfrm>
      </p:grpSpPr>
      <p:sp>
        <p:nvSpPr>
          <p:cNvPr id="87" name="Google Shape;87;p8"/>
          <p:cNvSpPr txBox="1">
            <a:spLocks noGrp="1"/>
          </p:cNvSpPr>
          <p:nvPr>
            <p:ph type="title"/>
          </p:nvPr>
        </p:nvSpPr>
        <p:spPr>
          <a:xfrm rot="5400000">
            <a:off x="4694238" y="2133600"/>
            <a:ext cx="5927725"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8"/>
          <p:cNvSpPr txBox="1">
            <a:spLocks noGrp="1"/>
          </p:cNvSpPr>
          <p:nvPr>
            <p:ph type="body" idx="1"/>
          </p:nvPr>
        </p:nvSpPr>
        <p:spPr>
          <a:xfrm rot="5400000">
            <a:off x="503238" y="152401"/>
            <a:ext cx="59277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8"/>
          <p:cNvSpPr txBox="1">
            <a:spLocks noGrp="1"/>
          </p:cNvSpPr>
          <p:nvPr>
            <p:ph type="dt" idx="10"/>
          </p:nvPr>
        </p:nvSpPr>
        <p:spPr>
          <a:xfrm>
            <a:off x="457200" y="6283325"/>
            <a:ext cx="2133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8"/>
          <p:cNvSpPr txBox="1">
            <a:spLocks noGrp="1"/>
          </p:cNvSpPr>
          <p:nvPr>
            <p:ph type="ftr" idx="11"/>
          </p:nvPr>
        </p:nvSpPr>
        <p:spPr>
          <a:xfrm>
            <a:off x="3124200" y="6283325"/>
            <a:ext cx="2895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8"/>
          <p:cNvSpPr txBox="1">
            <a:spLocks noGrp="1"/>
          </p:cNvSpPr>
          <p:nvPr>
            <p:ph type="sldNum" idx="12"/>
          </p:nvPr>
        </p:nvSpPr>
        <p:spPr>
          <a:xfrm>
            <a:off x="6553200" y="6283325"/>
            <a:ext cx="21336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92"/>
        <p:cNvGrpSpPr/>
        <p:nvPr/>
      </p:nvGrpSpPr>
      <p:grpSpPr>
        <a:xfrm>
          <a:off x="0" y="0"/>
          <a:ext cx="0" cy="0"/>
          <a:chOff x="0" y="0"/>
          <a:chExt cx="0" cy="0"/>
        </a:xfrm>
      </p:grpSpPr>
      <p:sp>
        <p:nvSpPr>
          <p:cNvPr id="93" name="Google Shape;93;p9"/>
          <p:cNvSpPr txBox="1">
            <a:spLocks noGrp="1"/>
          </p:cNvSpPr>
          <p:nvPr>
            <p:ph type="title"/>
          </p:nvPr>
        </p:nvSpPr>
        <p:spPr>
          <a:xfrm>
            <a:off x="903287" y="198437"/>
            <a:ext cx="6302375"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9"/>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9"/>
          <p:cNvSpPr txBox="1">
            <a:spLocks noGrp="1"/>
          </p:cNvSpPr>
          <p:nvPr>
            <p:ph type="dt" idx="10"/>
          </p:nvPr>
        </p:nvSpPr>
        <p:spPr>
          <a:xfrm>
            <a:off x="457200" y="6283325"/>
            <a:ext cx="2133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9"/>
          <p:cNvSpPr txBox="1">
            <a:spLocks noGrp="1"/>
          </p:cNvSpPr>
          <p:nvPr>
            <p:ph type="ftr" idx="11"/>
          </p:nvPr>
        </p:nvSpPr>
        <p:spPr>
          <a:xfrm>
            <a:off x="3124200" y="6283325"/>
            <a:ext cx="2895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9"/>
          <p:cNvSpPr txBox="1">
            <a:spLocks noGrp="1"/>
          </p:cNvSpPr>
          <p:nvPr>
            <p:ph type="sldNum" idx="12"/>
          </p:nvPr>
        </p:nvSpPr>
        <p:spPr>
          <a:xfrm>
            <a:off x="6553200" y="6283325"/>
            <a:ext cx="21336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98"/>
        <p:cNvGrpSpPr/>
        <p:nvPr/>
      </p:nvGrpSpPr>
      <p:grpSpPr>
        <a:xfrm>
          <a:off x="0" y="0"/>
          <a:ext cx="0" cy="0"/>
          <a:chOff x="0" y="0"/>
          <a:chExt cx="0" cy="0"/>
        </a:xfrm>
      </p:grpSpPr>
      <p:sp>
        <p:nvSpPr>
          <p:cNvPr id="99" name="Google Shape;99;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01" name="Google Shape;101;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102" name="Google Shape;102;p10"/>
          <p:cNvSpPr txBox="1">
            <a:spLocks noGrp="1"/>
          </p:cNvSpPr>
          <p:nvPr>
            <p:ph type="dt" idx="10"/>
          </p:nvPr>
        </p:nvSpPr>
        <p:spPr>
          <a:xfrm>
            <a:off x="457200" y="6283325"/>
            <a:ext cx="2133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0"/>
          <p:cNvSpPr txBox="1">
            <a:spLocks noGrp="1"/>
          </p:cNvSpPr>
          <p:nvPr>
            <p:ph type="ftr" idx="11"/>
          </p:nvPr>
        </p:nvSpPr>
        <p:spPr>
          <a:xfrm>
            <a:off x="3124200" y="6283325"/>
            <a:ext cx="2895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0"/>
          <p:cNvSpPr txBox="1">
            <a:spLocks noGrp="1"/>
          </p:cNvSpPr>
          <p:nvPr>
            <p:ph type="sldNum" idx="12"/>
          </p:nvPr>
        </p:nvSpPr>
        <p:spPr>
          <a:xfrm>
            <a:off x="6553200" y="6283325"/>
            <a:ext cx="21336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105"/>
        <p:cNvGrpSpPr/>
        <p:nvPr/>
      </p:nvGrpSpPr>
      <p:grpSpPr>
        <a:xfrm>
          <a:off x="0" y="0"/>
          <a:ext cx="0" cy="0"/>
          <a:chOff x="0" y="0"/>
          <a:chExt cx="0" cy="0"/>
        </a:xfrm>
      </p:grpSpPr>
      <p:sp>
        <p:nvSpPr>
          <p:cNvPr id="106" name="Google Shape;106;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108" name="Google Shape;108;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109" name="Google Shape;109;p11"/>
          <p:cNvSpPr txBox="1">
            <a:spLocks noGrp="1"/>
          </p:cNvSpPr>
          <p:nvPr>
            <p:ph type="dt" idx="10"/>
          </p:nvPr>
        </p:nvSpPr>
        <p:spPr>
          <a:xfrm>
            <a:off x="457200" y="6283325"/>
            <a:ext cx="2133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1"/>
          <p:cNvSpPr txBox="1">
            <a:spLocks noGrp="1"/>
          </p:cNvSpPr>
          <p:nvPr>
            <p:ph type="ftr" idx="11"/>
          </p:nvPr>
        </p:nvSpPr>
        <p:spPr>
          <a:xfrm>
            <a:off x="3124200" y="6283325"/>
            <a:ext cx="2895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1"/>
          <p:cNvSpPr txBox="1">
            <a:spLocks noGrp="1"/>
          </p:cNvSpPr>
          <p:nvPr>
            <p:ph type="sldNum" idx="12"/>
          </p:nvPr>
        </p:nvSpPr>
        <p:spPr>
          <a:xfrm>
            <a:off x="6553200" y="6283325"/>
            <a:ext cx="2133600" cy="3048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p:nvPr/>
        </p:nvSpPr>
        <p:spPr>
          <a:xfrm>
            <a:off x="-9525" y="2997200"/>
            <a:ext cx="2205037" cy="2663825"/>
          </a:xfrm>
          <a:custGeom>
            <a:avLst/>
            <a:gdLst/>
            <a:ahLst/>
            <a:cxnLst/>
            <a:rect l="l" t="t" r="r" b="b"/>
            <a:pathLst>
              <a:path w="1406" h="1678" extrusionOk="0">
                <a:moveTo>
                  <a:pt x="0" y="1678"/>
                </a:moveTo>
                <a:lnTo>
                  <a:pt x="0" y="1134"/>
                </a:lnTo>
                <a:lnTo>
                  <a:pt x="1406" y="0"/>
                </a:lnTo>
                <a:lnTo>
                  <a:pt x="1406" y="91"/>
                </a:lnTo>
                <a:lnTo>
                  <a:pt x="0" y="1678"/>
                </a:lnTo>
                <a:close/>
              </a:path>
            </a:pathLst>
          </a:custGeom>
          <a:solidFill>
            <a:srgbClr val="E0E0E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1" name="Google Shape;11;p1" descr="9"/>
          <p:cNvPicPr preferRelativeResize="0"/>
          <p:nvPr/>
        </p:nvPicPr>
        <p:blipFill rotWithShape="1">
          <a:blip r:embed="rId3">
            <a:alphaModFix/>
          </a:blip>
          <a:srcRect/>
          <a:stretch/>
        </p:blipFill>
        <p:spPr>
          <a:xfrm>
            <a:off x="1447800" y="1782762"/>
            <a:ext cx="7359650" cy="1609725"/>
          </a:xfrm>
          <a:prstGeom prst="rect">
            <a:avLst/>
          </a:prstGeom>
          <a:noFill/>
          <a:ln>
            <a:noFill/>
          </a:ln>
        </p:spPr>
      </p:pic>
      <p:sp>
        <p:nvSpPr>
          <p:cNvPr id="12" name="Google Shape;12;p1"/>
          <p:cNvSpPr/>
          <p:nvPr/>
        </p:nvSpPr>
        <p:spPr>
          <a:xfrm>
            <a:off x="568325" y="-9525"/>
            <a:ext cx="1784350" cy="6875462"/>
          </a:xfrm>
          <a:custGeom>
            <a:avLst/>
            <a:gdLst/>
            <a:ahLst/>
            <a:cxnLst/>
            <a:rect l="l" t="t" r="r" b="b"/>
            <a:pathLst>
              <a:path w="1124" h="4343" extrusionOk="0">
                <a:moveTo>
                  <a:pt x="0" y="0"/>
                </a:moveTo>
                <a:lnTo>
                  <a:pt x="490" y="2"/>
                </a:lnTo>
                <a:lnTo>
                  <a:pt x="1124" y="1373"/>
                </a:lnTo>
                <a:lnTo>
                  <a:pt x="1124" y="2036"/>
                </a:lnTo>
                <a:lnTo>
                  <a:pt x="889" y="4343"/>
                </a:lnTo>
                <a:lnTo>
                  <a:pt x="526" y="4343"/>
                </a:lnTo>
                <a:lnTo>
                  <a:pt x="1079" y="2031"/>
                </a:lnTo>
                <a:lnTo>
                  <a:pt x="1079" y="1383"/>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 name="Google Shape;13;p1"/>
          <p:cNvSpPr/>
          <p:nvPr/>
        </p:nvSpPr>
        <p:spPr>
          <a:xfrm>
            <a:off x="-12700" y="-9525"/>
            <a:ext cx="2392362" cy="6880225"/>
          </a:xfrm>
          <a:custGeom>
            <a:avLst/>
            <a:gdLst/>
            <a:ahLst/>
            <a:cxnLst/>
            <a:rect l="l" t="t" r="r" b="b"/>
            <a:pathLst>
              <a:path w="1507" h="4334" extrusionOk="0">
                <a:moveTo>
                  <a:pt x="181" y="0"/>
                </a:moveTo>
                <a:lnTo>
                  <a:pt x="1507" y="1379"/>
                </a:lnTo>
                <a:lnTo>
                  <a:pt x="1507" y="2036"/>
                </a:lnTo>
                <a:lnTo>
                  <a:pt x="727" y="4334"/>
                </a:lnTo>
                <a:lnTo>
                  <a:pt x="2" y="4334"/>
                </a:lnTo>
                <a:lnTo>
                  <a:pt x="2" y="4162"/>
                </a:lnTo>
                <a:lnTo>
                  <a:pt x="1441" y="1936"/>
                </a:lnTo>
                <a:lnTo>
                  <a:pt x="1441" y="1447"/>
                </a:lnTo>
                <a:lnTo>
                  <a:pt x="8" y="434"/>
                </a:lnTo>
                <a:lnTo>
                  <a:pt x="0" y="6"/>
                </a:lnTo>
                <a:lnTo>
                  <a:pt x="181"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 name="Google Shape;14;p1"/>
          <p:cNvSpPr/>
          <p:nvPr/>
        </p:nvSpPr>
        <p:spPr>
          <a:xfrm>
            <a:off x="2557462" y="0"/>
            <a:ext cx="3022600" cy="6858000"/>
          </a:xfrm>
          <a:custGeom>
            <a:avLst/>
            <a:gdLst/>
            <a:ahLst/>
            <a:cxnLst/>
            <a:rect l="l" t="t" r="r" b="b"/>
            <a:pathLst>
              <a:path w="1904" h="4354" extrusionOk="0">
                <a:moveTo>
                  <a:pt x="1904" y="0"/>
                </a:moveTo>
                <a:lnTo>
                  <a:pt x="1178" y="0"/>
                </a:lnTo>
                <a:lnTo>
                  <a:pt x="0" y="1342"/>
                </a:lnTo>
                <a:lnTo>
                  <a:pt x="0" y="1950"/>
                </a:lnTo>
                <a:lnTo>
                  <a:pt x="498" y="4354"/>
                </a:lnTo>
                <a:lnTo>
                  <a:pt x="1088" y="4354"/>
                </a:lnTo>
                <a:lnTo>
                  <a:pt x="44" y="1985"/>
                </a:lnTo>
                <a:lnTo>
                  <a:pt x="44" y="1361"/>
                </a:lnTo>
                <a:lnTo>
                  <a:pt x="1904" y="0"/>
                </a:lnTo>
                <a:close/>
              </a:path>
            </a:pathLst>
          </a:custGeom>
          <a:solidFill>
            <a:srgbClr val="D3D3D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 name="Google Shape;15;p1"/>
          <p:cNvSpPr/>
          <p:nvPr/>
        </p:nvSpPr>
        <p:spPr>
          <a:xfrm>
            <a:off x="2959100" y="-14287"/>
            <a:ext cx="2711450" cy="1887537"/>
          </a:xfrm>
          <a:custGeom>
            <a:avLst/>
            <a:gdLst/>
            <a:ahLst/>
            <a:cxnLst/>
            <a:rect l="l" t="t" r="r" b="b"/>
            <a:pathLst>
              <a:path w="1708" h="1189" extrusionOk="0">
                <a:moveTo>
                  <a:pt x="1708" y="1"/>
                </a:moveTo>
                <a:lnTo>
                  <a:pt x="1379" y="0"/>
                </a:lnTo>
                <a:lnTo>
                  <a:pt x="0" y="1189"/>
                </a:lnTo>
                <a:lnTo>
                  <a:pt x="1708" y="1"/>
                </a:lnTo>
                <a:close/>
              </a:path>
            </a:pathLst>
          </a:custGeom>
          <a:solidFill>
            <a:srgbClr val="FFFFFF">
              <a:alpha val="4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 name="Google Shape;16;p1"/>
          <p:cNvSpPr/>
          <p:nvPr/>
        </p:nvSpPr>
        <p:spPr>
          <a:xfrm>
            <a:off x="2498725" y="-9525"/>
            <a:ext cx="6105525" cy="6867525"/>
          </a:xfrm>
          <a:custGeom>
            <a:avLst/>
            <a:gdLst/>
            <a:ahLst/>
            <a:cxnLst/>
            <a:rect l="l" t="t" r="r" b="b"/>
            <a:pathLst>
              <a:path w="3846" h="4354" extrusionOk="0">
                <a:moveTo>
                  <a:pt x="3665" y="0"/>
                </a:moveTo>
                <a:lnTo>
                  <a:pt x="2122" y="0"/>
                </a:lnTo>
                <a:lnTo>
                  <a:pt x="0" y="1339"/>
                </a:lnTo>
                <a:lnTo>
                  <a:pt x="0" y="1950"/>
                </a:lnTo>
                <a:lnTo>
                  <a:pt x="1215" y="4354"/>
                </a:lnTo>
                <a:lnTo>
                  <a:pt x="1941" y="4354"/>
                </a:lnTo>
                <a:lnTo>
                  <a:pt x="72" y="1877"/>
                </a:lnTo>
                <a:lnTo>
                  <a:pt x="72" y="1361"/>
                </a:lnTo>
                <a:lnTo>
                  <a:pt x="3846" y="0"/>
                </a:lnTo>
                <a:lnTo>
                  <a:pt x="2122" y="0"/>
                </a:lnTo>
              </a:path>
            </a:pathLst>
          </a:custGeom>
          <a:solidFill>
            <a:schemeClr va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Google Shape;17;p1"/>
          <p:cNvSpPr/>
          <p:nvPr/>
        </p:nvSpPr>
        <p:spPr>
          <a:xfrm>
            <a:off x="-9525" y="185737"/>
            <a:ext cx="2246312" cy="5984875"/>
          </a:xfrm>
          <a:custGeom>
            <a:avLst/>
            <a:gdLst/>
            <a:ahLst/>
            <a:cxnLst/>
            <a:rect l="l" t="t" r="r" b="b"/>
            <a:pathLst>
              <a:path w="1415" h="3770" extrusionOk="0">
                <a:moveTo>
                  <a:pt x="0" y="0"/>
                </a:moveTo>
                <a:lnTo>
                  <a:pt x="1415" y="1197"/>
                </a:lnTo>
                <a:lnTo>
                  <a:pt x="1415" y="1862"/>
                </a:lnTo>
                <a:lnTo>
                  <a:pt x="0" y="3770"/>
                </a:lnTo>
                <a:lnTo>
                  <a:pt x="0" y="3272"/>
                </a:lnTo>
                <a:lnTo>
                  <a:pt x="1376" y="1801"/>
                </a:lnTo>
                <a:lnTo>
                  <a:pt x="1376" y="1272"/>
                </a:lnTo>
                <a:lnTo>
                  <a:pt x="6" y="962"/>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 name="Google Shape;18;p1"/>
          <p:cNvSpPr/>
          <p:nvPr/>
        </p:nvSpPr>
        <p:spPr>
          <a:xfrm>
            <a:off x="2608262" y="642937"/>
            <a:ext cx="6540500" cy="6215062"/>
          </a:xfrm>
          <a:custGeom>
            <a:avLst/>
            <a:gdLst/>
            <a:ahLst/>
            <a:cxnLst/>
            <a:rect l="l" t="t" r="r" b="b"/>
            <a:pathLst>
              <a:path w="4120" h="3915" extrusionOk="0">
                <a:moveTo>
                  <a:pt x="4115" y="0"/>
                </a:moveTo>
                <a:lnTo>
                  <a:pt x="4120" y="500"/>
                </a:lnTo>
                <a:lnTo>
                  <a:pt x="61" y="1059"/>
                </a:lnTo>
                <a:lnTo>
                  <a:pt x="61" y="1466"/>
                </a:lnTo>
                <a:lnTo>
                  <a:pt x="2419" y="3915"/>
                </a:lnTo>
                <a:lnTo>
                  <a:pt x="1830" y="3915"/>
                </a:lnTo>
                <a:lnTo>
                  <a:pt x="0" y="1449"/>
                </a:lnTo>
                <a:lnTo>
                  <a:pt x="0" y="967"/>
                </a:lnTo>
                <a:lnTo>
                  <a:pt x="4115"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 name="Google Shape;19;p1"/>
          <p:cNvSpPr/>
          <p:nvPr/>
        </p:nvSpPr>
        <p:spPr>
          <a:xfrm>
            <a:off x="2586037" y="-17462"/>
            <a:ext cx="6557962" cy="6875462"/>
          </a:xfrm>
          <a:custGeom>
            <a:avLst/>
            <a:gdLst/>
            <a:ahLst/>
            <a:cxnLst/>
            <a:rect l="l" t="t" r="r" b="b"/>
            <a:pathLst>
              <a:path w="4131" h="4348" extrusionOk="0">
                <a:moveTo>
                  <a:pt x="4131" y="0"/>
                </a:moveTo>
                <a:lnTo>
                  <a:pt x="4126" y="494"/>
                </a:lnTo>
                <a:lnTo>
                  <a:pt x="55" y="1404"/>
                </a:lnTo>
                <a:lnTo>
                  <a:pt x="55" y="1853"/>
                </a:lnTo>
                <a:lnTo>
                  <a:pt x="3156" y="4348"/>
                </a:lnTo>
                <a:lnTo>
                  <a:pt x="2067" y="4348"/>
                </a:lnTo>
                <a:lnTo>
                  <a:pt x="0" y="1882"/>
                </a:lnTo>
                <a:lnTo>
                  <a:pt x="0" y="1355"/>
                </a:lnTo>
                <a:lnTo>
                  <a:pt x="3615" y="0"/>
                </a:lnTo>
                <a:lnTo>
                  <a:pt x="4131"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0" name="Google Shape;20;p1"/>
          <p:cNvSpPr/>
          <p:nvPr/>
        </p:nvSpPr>
        <p:spPr>
          <a:xfrm>
            <a:off x="2771775" y="-26987"/>
            <a:ext cx="5761037" cy="2087562"/>
          </a:xfrm>
          <a:custGeom>
            <a:avLst/>
            <a:gdLst/>
            <a:ahLst/>
            <a:cxnLst/>
            <a:rect l="l" t="t" r="r" b="b"/>
            <a:pathLst>
              <a:path w="3629" h="1315" extrusionOk="0">
                <a:moveTo>
                  <a:pt x="0" y="1315"/>
                </a:moveTo>
                <a:lnTo>
                  <a:pt x="2858" y="0"/>
                </a:lnTo>
                <a:lnTo>
                  <a:pt x="3629" y="0"/>
                </a:lnTo>
                <a:lnTo>
                  <a:pt x="0" y="1315"/>
                </a:lnTo>
                <a:close/>
              </a:path>
            </a:pathLst>
          </a:custGeom>
          <a:solidFill>
            <a:srgbClr val="FFFFFF">
              <a:alpha val="4980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1" name="Google Shape;21;p1"/>
          <p:cNvSpPr/>
          <p:nvPr/>
        </p:nvSpPr>
        <p:spPr>
          <a:xfrm>
            <a:off x="2555875" y="2924175"/>
            <a:ext cx="3384550" cy="3944937"/>
          </a:xfrm>
          <a:custGeom>
            <a:avLst/>
            <a:gdLst/>
            <a:ahLst/>
            <a:cxnLst/>
            <a:rect l="l" t="t" r="r" b="b"/>
            <a:pathLst>
              <a:path w="2132" h="2495" extrusionOk="0">
                <a:moveTo>
                  <a:pt x="0" y="0"/>
                </a:moveTo>
                <a:lnTo>
                  <a:pt x="2132" y="2495"/>
                </a:lnTo>
                <a:lnTo>
                  <a:pt x="1814" y="2495"/>
                </a:lnTo>
                <a:lnTo>
                  <a:pt x="0" y="0"/>
                </a:lnTo>
                <a:close/>
              </a:path>
            </a:pathLst>
          </a:custGeom>
          <a:solidFill>
            <a:srgbClr val="FFFFFF">
              <a:alpha val="3450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 name="Google Shape;22;p1"/>
          <p:cNvSpPr/>
          <p:nvPr/>
        </p:nvSpPr>
        <p:spPr>
          <a:xfrm>
            <a:off x="-19050" y="180975"/>
            <a:ext cx="2262187" cy="1914525"/>
          </a:xfrm>
          <a:custGeom>
            <a:avLst/>
            <a:gdLst/>
            <a:ahLst/>
            <a:cxnLst/>
            <a:rect l="l" t="t" r="r" b="b"/>
            <a:pathLst>
              <a:path w="1425" h="1206" extrusionOk="0">
                <a:moveTo>
                  <a:pt x="1425" y="1206"/>
                </a:moveTo>
                <a:lnTo>
                  <a:pt x="0" y="0"/>
                </a:lnTo>
                <a:lnTo>
                  <a:pt x="0" y="186"/>
                </a:lnTo>
                <a:lnTo>
                  <a:pt x="1425" y="1206"/>
                </a:lnTo>
                <a:close/>
              </a:path>
            </a:pathLst>
          </a:custGeom>
          <a:solidFill>
            <a:srgbClr val="333333">
              <a:alpha val="39607"/>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 name="Google Shape;23;p1"/>
          <p:cNvSpPr/>
          <p:nvPr/>
        </p:nvSpPr>
        <p:spPr>
          <a:xfrm>
            <a:off x="-12700" y="3105150"/>
            <a:ext cx="2327275" cy="3762375"/>
          </a:xfrm>
          <a:custGeom>
            <a:avLst/>
            <a:gdLst/>
            <a:ahLst/>
            <a:cxnLst/>
            <a:rect l="l" t="t" r="r" b="b"/>
            <a:pathLst>
              <a:path w="1466" h="2370" extrusionOk="0">
                <a:moveTo>
                  <a:pt x="0" y="2248"/>
                </a:moveTo>
                <a:lnTo>
                  <a:pt x="1466" y="0"/>
                </a:lnTo>
                <a:lnTo>
                  <a:pt x="194" y="2370"/>
                </a:lnTo>
                <a:lnTo>
                  <a:pt x="4" y="2364"/>
                </a:lnTo>
                <a:lnTo>
                  <a:pt x="0" y="2248"/>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 name="Google Shape;24;p1"/>
          <p:cNvSpPr/>
          <p:nvPr/>
        </p:nvSpPr>
        <p:spPr>
          <a:xfrm>
            <a:off x="-9525" y="1403350"/>
            <a:ext cx="2317750" cy="5265737"/>
          </a:xfrm>
          <a:custGeom>
            <a:avLst/>
            <a:gdLst/>
            <a:ahLst/>
            <a:cxnLst/>
            <a:rect l="l" t="t" r="r" b="b"/>
            <a:pathLst>
              <a:path w="1460" h="3317" extrusionOk="0">
                <a:moveTo>
                  <a:pt x="6" y="0"/>
                </a:moveTo>
                <a:lnTo>
                  <a:pt x="6" y="643"/>
                </a:lnTo>
                <a:lnTo>
                  <a:pt x="1410" y="564"/>
                </a:lnTo>
                <a:lnTo>
                  <a:pt x="1410" y="1049"/>
                </a:lnTo>
                <a:lnTo>
                  <a:pt x="0" y="2852"/>
                </a:lnTo>
                <a:lnTo>
                  <a:pt x="0" y="3317"/>
                </a:lnTo>
                <a:lnTo>
                  <a:pt x="1460" y="1062"/>
                </a:lnTo>
                <a:lnTo>
                  <a:pt x="1460" y="505"/>
                </a:lnTo>
                <a:lnTo>
                  <a:pt x="6"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25" name="Google Shape;25;p1"/>
          <p:cNvGrpSpPr/>
          <p:nvPr/>
        </p:nvGrpSpPr>
        <p:grpSpPr>
          <a:xfrm>
            <a:off x="0" y="-19050"/>
            <a:ext cx="9153525" cy="6886575"/>
            <a:chOff x="0" y="0"/>
            <a:chExt cx="5760" cy="4326"/>
          </a:xfrm>
        </p:grpSpPr>
        <p:pic>
          <p:nvPicPr>
            <p:cNvPr id="26" name="Google Shape;26;p1" descr="11"/>
            <p:cNvPicPr preferRelativeResize="0"/>
            <p:nvPr/>
          </p:nvPicPr>
          <p:blipFill rotWithShape="1">
            <a:blip r:embed="rId4">
              <a:alphaModFix/>
            </a:blip>
            <a:srcRect/>
            <a:stretch/>
          </p:blipFill>
          <p:spPr>
            <a:xfrm>
              <a:off x="0" y="0"/>
              <a:ext cx="5760" cy="4326"/>
            </a:xfrm>
            <a:prstGeom prst="rect">
              <a:avLst/>
            </a:prstGeom>
            <a:noFill/>
            <a:ln>
              <a:noFill/>
            </a:ln>
          </p:spPr>
        </p:pic>
        <p:sp>
          <p:nvSpPr>
            <p:cNvPr id="27" name="Google Shape;27;p1"/>
            <p:cNvSpPr txBox="1"/>
            <p:nvPr/>
          </p:nvSpPr>
          <p:spPr>
            <a:xfrm>
              <a:off x="212" y="462"/>
              <a:ext cx="5334" cy="341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pic>
        <p:nvPicPr>
          <p:cNvPr id="28" name="Google Shape;28;p1" descr="2"/>
          <p:cNvPicPr preferRelativeResize="0"/>
          <p:nvPr/>
        </p:nvPicPr>
        <p:blipFill rotWithShape="1">
          <a:blip r:embed="rId5">
            <a:alphaModFix/>
          </a:blip>
          <a:srcRect/>
          <a:stretch/>
        </p:blipFill>
        <p:spPr>
          <a:xfrm>
            <a:off x="4141787" y="4041775"/>
            <a:ext cx="415925" cy="415925"/>
          </a:xfrm>
          <a:prstGeom prst="rect">
            <a:avLst/>
          </a:prstGeom>
          <a:noFill/>
          <a:ln>
            <a:noFill/>
          </a:ln>
        </p:spPr>
      </p:pic>
      <p:sp>
        <p:nvSpPr>
          <p:cNvPr id="29" name="Google Shape;29;p1"/>
          <p:cNvSpPr txBox="1"/>
          <p:nvPr/>
        </p:nvSpPr>
        <p:spPr>
          <a:xfrm>
            <a:off x="7561262" y="5476875"/>
            <a:ext cx="1196975" cy="3968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7F00"/>
              </a:buClr>
              <a:buSzPts val="2000"/>
              <a:buFont typeface="Arial Black"/>
              <a:buNone/>
            </a:pPr>
            <a:r>
              <a:rPr lang="en-US" sz="2000" b="0" i="0" u="none">
                <a:solidFill>
                  <a:srgbClr val="FF7F00"/>
                </a:solidFill>
                <a:latin typeface="Arial Black"/>
                <a:ea typeface="Arial Black"/>
                <a:cs typeface="Arial Black"/>
                <a:sym typeface="Arial Black"/>
              </a:rPr>
              <a:t>L/O/G/O</a:t>
            </a:r>
            <a:endParaRPr/>
          </a:p>
        </p:txBody>
      </p:sp>
      <p:sp>
        <p:nvSpPr>
          <p:cNvPr id="30" name="Google Shape;30;p1"/>
          <p:cNvSpPr txBox="1"/>
          <p:nvPr/>
        </p:nvSpPr>
        <p:spPr>
          <a:xfrm>
            <a:off x="6618287" y="5781675"/>
            <a:ext cx="2139950" cy="3365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www.themegallery.com</a:t>
            </a:r>
            <a:endParaRPr/>
          </a:p>
        </p:txBody>
      </p:sp>
      <p:sp>
        <p:nvSpPr>
          <p:cNvPr id="31" name="Google Shape;31;p1"/>
          <p:cNvSpPr txBox="1"/>
          <p:nvPr/>
        </p:nvSpPr>
        <p:spPr>
          <a:xfrm>
            <a:off x="341312" y="722312"/>
            <a:ext cx="8478837" cy="5410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2" name="Google Shape;32;p1"/>
          <p:cNvSpPr txBox="1">
            <a:spLocks noGrp="1"/>
          </p:cNvSpPr>
          <p:nvPr>
            <p:ph type="title"/>
          </p:nvPr>
        </p:nvSpPr>
        <p:spPr>
          <a:xfrm>
            <a:off x="903287" y="198437"/>
            <a:ext cx="6302375"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200" b="1"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4200" b="1"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4200" b="1"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4200" b="1"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4200" b="1"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4200" b="1"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4200" b="1"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4200" b="1"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4200" b="1" i="0" u="none" strike="noStrike" cap="none">
                <a:solidFill>
                  <a:srgbClr val="000000"/>
                </a:solidFill>
                <a:latin typeface="Arial"/>
                <a:ea typeface="Arial"/>
                <a:cs typeface="Arial"/>
                <a:sym typeface="Arial"/>
              </a:defRPr>
            </a:lvl9pPr>
          </a:lstStyle>
          <a:p>
            <a:endParaRPr/>
          </a:p>
        </p:txBody>
      </p:sp>
      <p:sp>
        <p:nvSpPr>
          <p:cNvPr id="33" name="Google Shape;33;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Google Shape;35;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Google Shape;36;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
        <p:cNvGrpSpPr/>
        <p:nvPr/>
      </p:nvGrpSpPr>
      <p:grpSpPr>
        <a:xfrm>
          <a:off x="0" y="0"/>
          <a:ext cx="0" cy="0"/>
          <a:chOff x="0" y="0"/>
          <a:chExt cx="0" cy="0"/>
        </a:xfrm>
      </p:grpSpPr>
      <p:sp>
        <p:nvSpPr>
          <p:cNvPr id="44" name="Google Shape;44;p3"/>
          <p:cNvSpPr/>
          <p:nvPr/>
        </p:nvSpPr>
        <p:spPr>
          <a:xfrm>
            <a:off x="7658100" y="0"/>
            <a:ext cx="1104900" cy="6848475"/>
          </a:xfrm>
          <a:custGeom>
            <a:avLst/>
            <a:gdLst/>
            <a:ahLst/>
            <a:cxnLst/>
            <a:rect l="l" t="t" r="r" b="b"/>
            <a:pathLst>
              <a:path w="696" h="4314" extrusionOk="0">
                <a:moveTo>
                  <a:pt x="312" y="0"/>
                </a:moveTo>
                <a:lnTo>
                  <a:pt x="528" y="444"/>
                </a:lnTo>
                <a:lnTo>
                  <a:pt x="696" y="960"/>
                </a:lnTo>
                <a:lnTo>
                  <a:pt x="426" y="4314"/>
                </a:lnTo>
                <a:lnTo>
                  <a:pt x="108" y="4314"/>
                </a:lnTo>
                <a:lnTo>
                  <a:pt x="648" y="960"/>
                </a:lnTo>
                <a:lnTo>
                  <a:pt x="456" y="432"/>
                </a:lnTo>
                <a:lnTo>
                  <a:pt x="0" y="0"/>
                </a:lnTo>
                <a:lnTo>
                  <a:pt x="312" y="0"/>
                </a:lnTo>
                <a:close/>
              </a:path>
            </a:pathLst>
          </a:custGeom>
          <a:solidFill>
            <a:schemeClr va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5" name="Google Shape;45;p3"/>
          <p:cNvSpPr/>
          <p:nvPr/>
        </p:nvSpPr>
        <p:spPr>
          <a:xfrm>
            <a:off x="1066800" y="0"/>
            <a:ext cx="7543800" cy="6858000"/>
          </a:xfrm>
          <a:custGeom>
            <a:avLst/>
            <a:gdLst/>
            <a:ahLst/>
            <a:cxnLst/>
            <a:rect l="l" t="t" r="r" b="b"/>
            <a:pathLst>
              <a:path w="4752" h="4320" extrusionOk="0">
                <a:moveTo>
                  <a:pt x="0" y="0"/>
                </a:moveTo>
                <a:lnTo>
                  <a:pt x="1536" y="0"/>
                </a:lnTo>
                <a:lnTo>
                  <a:pt x="4590" y="450"/>
                </a:lnTo>
                <a:lnTo>
                  <a:pt x="4752" y="972"/>
                </a:lnTo>
                <a:lnTo>
                  <a:pt x="3600" y="4320"/>
                </a:lnTo>
                <a:lnTo>
                  <a:pt x="3312" y="4320"/>
                </a:lnTo>
                <a:lnTo>
                  <a:pt x="4712" y="994"/>
                </a:lnTo>
                <a:lnTo>
                  <a:pt x="4518" y="524"/>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6" name="Google Shape;46;p3"/>
          <p:cNvSpPr/>
          <p:nvPr/>
        </p:nvSpPr>
        <p:spPr>
          <a:xfrm>
            <a:off x="5486400" y="1657350"/>
            <a:ext cx="2990850" cy="5200650"/>
          </a:xfrm>
          <a:custGeom>
            <a:avLst/>
            <a:gdLst/>
            <a:ahLst/>
            <a:cxnLst/>
            <a:rect l="l" t="t" r="r" b="b"/>
            <a:pathLst>
              <a:path w="1884" h="3276" extrusionOk="0">
                <a:moveTo>
                  <a:pt x="384" y="3276"/>
                </a:moveTo>
                <a:lnTo>
                  <a:pt x="1884" y="0"/>
                </a:lnTo>
                <a:lnTo>
                  <a:pt x="0" y="3276"/>
                </a:lnTo>
                <a:lnTo>
                  <a:pt x="384" y="3276"/>
                </a:lnTo>
                <a:close/>
              </a:path>
            </a:pathLst>
          </a:custGeom>
          <a:solidFill>
            <a:srgbClr val="E0E0E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7" name="Google Shape;47;p3"/>
          <p:cNvSpPr/>
          <p:nvPr/>
        </p:nvSpPr>
        <p:spPr>
          <a:xfrm>
            <a:off x="3429000" y="0"/>
            <a:ext cx="5172075" cy="6858000"/>
          </a:xfrm>
          <a:custGeom>
            <a:avLst/>
            <a:gdLst/>
            <a:ahLst/>
            <a:cxnLst/>
            <a:rect l="l" t="t" r="r" b="b"/>
            <a:pathLst>
              <a:path w="3258" h="4320" extrusionOk="0">
                <a:moveTo>
                  <a:pt x="0" y="0"/>
                </a:moveTo>
                <a:lnTo>
                  <a:pt x="3082" y="475"/>
                </a:lnTo>
                <a:lnTo>
                  <a:pt x="3210" y="936"/>
                </a:lnTo>
                <a:lnTo>
                  <a:pt x="1728" y="4320"/>
                </a:lnTo>
                <a:lnTo>
                  <a:pt x="1872" y="4320"/>
                </a:lnTo>
                <a:lnTo>
                  <a:pt x="3258" y="912"/>
                </a:lnTo>
                <a:lnTo>
                  <a:pt x="3120" y="432"/>
                </a:lnTo>
                <a:lnTo>
                  <a:pt x="1296"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8" name="Google Shape;48;p3"/>
          <p:cNvSpPr/>
          <p:nvPr/>
        </p:nvSpPr>
        <p:spPr>
          <a:xfrm>
            <a:off x="8382000" y="0"/>
            <a:ext cx="762000" cy="1143000"/>
          </a:xfrm>
          <a:custGeom>
            <a:avLst/>
            <a:gdLst/>
            <a:ahLst/>
            <a:cxnLst/>
            <a:rect l="l" t="t" r="r" b="b"/>
            <a:pathLst>
              <a:path w="480" h="720" extrusionOk="0">
                <a:moveTo>
                  <a:pt x="48" y="0"/>
                </a:moveTo>
                <a:lnTo>
                  <a:pt x="0" y="96"/>
                </a:lnTo>
                <a:lnTo>
                  <a:pt x="354" y="690"/>
                </a:lnTo>
                <a:lnTo>
                  <a:pt x="480" y="720"/>
                </a:lnTo>
                <a:lnTo>
                  <a:pt x="480" y="576"/>
                </a:lnTo>
                <a:lnTo>
                  <a:pt x="48" y="96"/>
                </a:lnTo>
                <a:lnTo>
                  <a:pt x="89" y="0"/>
                </a:lnTo>
                <a:lnTo>
                  <a:pt x="48"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9" name="Google Shape;49;p3"/>
          <p:cNvSpPr/>
          <p:nvPr/>
        </p:nvSpPr>
        <p:spPr>
          <a:xfrm>
            <a:off x="8610600" y="228600"/>
            <a:ext cx="533400" cy="533400"/>
          </a:xfrm>
          <a:custGeom>
            <a:avLst/>
            <a:gdLst/>
            <a:ahLst/>
            <a:cxnLst/>
            <a:rect l="l" t="t" r="r" b="b"/>
            <a:pathLst>
              <a:path w="336" h="336" extrusionOk="0">
                <a:moveTo>
                  <a:pt x="336" y="336"/>
                </a:moveTo>
                <a:lnTo>
                  <a:pt x="0" y="0"/>
                </a:lnTo>
                <a:lnTo>
                  <a:pt x="336" y="240"/>
                </a:lnTo>
                <a:lnTo>
                  <a:pt x="336" y="3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50" name="Google Shape;50;p3"/>
          <p:cNvGrpSpPr/>
          <p:nvPr/>
        </p:nvGrpSpPr>
        <p:grpSpPr>
          <a:xfrm>
            <a:off x="5562600" y="0"/>
            <a:ext cx="3267075" cy="6858000"/>
            <a:chOff x="3504" y="0"/>
            <a:chExt cx="2058" cy="4320"/>
          </a:xfrm>
        </p:grpSpPr>
        <p:sp>
          <p:nvSpPr>
            <p:cNvPr id="51" name="Google Shape;51;p3"/>
            <p:cNvSpPr/>
            <p:nvPr/>
          </p:nvSpPr>
          <p:spPr>
            <a:xfrm>
              <a:off x="3504" y="0"/>
              <a:ext cx="2058" cy="4320"/>
            </a:xfrm>
            <a:custGeom>
              <a:avLst/>
              <a:gdLst/>
              <a:ahLst/>
              <a:cxnLst/>
              <a:rect l="l" t="t" r="r" b="b"/>
              <a:pathLst>
                <a:path w="2058" h="4320" extrusionOk="0">
                  <a:moveTo>
                    <a:pt x="0" y="0"/>
                  </a:moveTo>
                  <a:lnTo>
                    <a:pt x="1056" y="0"/>
                  </a:lnTo>
                  <a:lnTo>
                    <a:pt x="1854" y="402"/>
                  </a:lnTo>
                  <a:lnTo>
                    <a:pt x="2058" y="972"/>
                  </a:lnTo>
                  <a:lnTo>
                    <a:pt x="1296" y="4320"/>
                  </a:lnTo>
                  <a:lnTo>
                    <a:pt x="720" y="4320"/>
                  </a:lnTo>
                  <a:lnTo>
                    <a:pt x="1920" y="912"/>
                  </a:lnTo>
                  <a:lnTo>
                    <a:pt x="1776" y="432"/>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2" name="Google Shape;52;p3"/>
            <p:cNvSpPr/>
            <p:nvPr/>
          </p:nvSpPr>
          <p:spPr>
            <a:xfrm>
              <a:off x="4217" y="1056"/>
              <a:ext cx="1152" cy="3264"/>
            </a:xfrm>
            <a:custGeom>
              <a:avLst/>
              <a:gdLst/>
              <a:ahLst/>
              <a:cxnLst/>
              <a:rect l="l" t="t" r="r" b="b"/>
              <a:pathLst>
                <a:path w="1152" h="3264" extrusionOk="0">
                  <a:moveTo>
                    <a:pt x="0" y="3264"/>
                  </a:moveTo>
                  <a:lnTo>
                    <a:pt x="1152" y="0"/>
                  </a:lnTo>
                  <a:lnTo>
                    <a:pt x="96" y="3264"/>
                  </a:lnTo>
                  <a:lnTo>
                    <a:pt x="0" y="3264"/>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nvGrpSpPr>
          <p:cNvPr id="53" name="Google Shape;53;p3"/>
          <p:cNvGrpSpPr/>
          <p:nvPr/>
        </p:nvGrpSpPr>
        <p:grpSpPr>
          <a:xfrm>
            <a:off x="142875" y="765175"/>
            <a:ext cx="8858250" cy="5943600"/>
            <a:chOff x="90" y="480"/>
            <a:chExt cx="5580" cy="3744"/>
          </a:xfrm>
        </p:grpSpPr>
        <p:sp>
          <p:nvSpPr>
            <p:cNvPr id="54" name="Google Shape;54;p3"/>
            <p:cNvSpPr txBox="1"/>
            <p:nvPr/>
          </p:nvSpPr>
          <p:spPr>
            <a:xfrm>
              <a:off x="90" y="480"/>
              <a:ext cx="5580" cy="3744"/>
            </a:xfrm>
            <a:prstGeom prst="rect">
              <a:avLst/>
            </a:prstGeom>
            <a:solidFill>
              <a:srgbClr val="FFFFFF"/>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55" name="Google Shape;55;p3"/>
            <p:cNvSpPr txBox="1"/>
            <p:nvPr/>
          </p:nvSpPr>
          <p:spPr>
            <a:xfrm>
              <a:off x="90" y="480"/>
              <a:ext cx="5580" cy="3744"/>
            </a:xfrm>
            <a:prstGeom prst="rect">
              <a:avLst/>
            </a:prstGeom>
            <a:solidFill>
              <a:srgbClr val="FFFFFF"/>
            </a:solidFill>
            <a:ln w="9525" cap="flat" cmpd="sng">
              <a:solidFill>
                <a:srgbClr val="8080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56" name="Google Shape;56;p3"/>
          <p:cNvSpPr txBox="1"/>
          <p:nvPr/>
        </p:nvSpPr>
        <p:spPr>
          <a:xfrm>
            <a:off x="381000" y="676275"/>
            <a:ext cx="62484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57" name="Google Shape;57;p3" descr="2"/>
          <p:cNvPicPr preferRelativeResize="0"/>
          <p:nvPr/>
        </p:nvPicPr>
        <p:blipFill rotWithShape="1">
          <a:blip r:embed="rId13">
            <a:alphaModFix/>
          </a:blip>
          <a:srcRect/>
          <a:stretch/>
        </p:blipFill>
        <p:spPr>
          <a:xfrm>
            <a:off x="500062" y="577850"/>
            <a:ext cx="371475" cy="371475"/>
          </a:xfrm>
          <a:prstGeom prst="rect">
            <a:avLst/>
          </a:prstGeom>
          <a:noFill/>
          <a:ln>
            <a:noFill/>
          </a:ln>
        </p:spPr>
      </p:pic>
      <p:sp>
        <p:nvSpPr>
          <p:cNvPr id="58" name="Google Shape;58;p3"/>
          <p:cNvSpPr txBox="1">
            <a:spLocks noGrp="1"/>
          </p:cNvSpPr>
          <p:nvPr>
            <p:ph type="title"/>
          </p:nvPr>
        </p:nvSpPr>
        <p:spPr>
          <a:xfrm>
            <a:off x="903287" y="198437"/>
            <a:ext cx="6302375"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200" b="1"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4200" b="1"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4200" b="1"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4200" b="1"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4200" b="1"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4200" b="1"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4200" b="1"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4200" b="1"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4200" b="1" i="0" u="none" strike="noStrike" cap="none">
                <a:solidFill>
                  <a:srgbClr val="000000"/>
                </a:solidFill>
                <a:latin typeface="Arial"/>
                <a:ea typeface="Arial"/>
                <a:cs typeface="Arial"/>
                <a:sym typeface="Arial"/>
              </a:defRPr>
            </a:lvl9pPr>
          </a:lstStyle>
          <a:p>
            <a:endParaRPr/>
          </a:p>
        </p:txBody>
      </p:sp>
      <p:sp>
        <p:nvSpPr>
          <p:cNvPr id="59" name="Google Shape;59;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3"/>
          <p:cNvSpPr txBox="1">
            <a:spLocks noGrp="1"/>
          </p:cNvSpPr>
          <p:nvPr>
            <p:ph type="dt" idx="10"/>
          </p:nvPr>
        </p:nvSpPr>
        <p:spPr>
          <a:xfrm>
            <a:off x="457200" y="6283325"/>
            <a:ext cx="21336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Google Shape;61;p3"/>
          <p:cNvSpPr txBox="1">
            <a:spLocks noGrp="1"/>
          </p:cNvSpPr>
          <p:nvPr>
            <p:ph type="ftr" idx="11"/>
          </p:nvPr>
        </p:nvSpPr>
        <p:spPr>
          <a:xfrm>
            <a:off x="3124200" y="6283325"/>
            <a:ext cx="28956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 name="Google Shape;62;p3"/>
          <p:cNvSpPr txBox="1">
            <a:spLocks noGrp="1"/>
          </p:cNvSpPr>
          <p:nvPr>
            <p:ph type="sldNum" idx="12"/>
          </p:nvPr>
        </p:nvSpPr>
        <p:spPr>
          <a:xfrm>
            <a:off x="6553200" y="6283325"/>
            <a:ext cx="2133600" cy="3048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B8E5836-C6F6-4675-91AF-CB7D98657B60}"/>
              </a:ext>
            </a:extLst>
          </p:cNvPr>
          <p:cNvSpPr/>
          <p:nvPr/>
        </p:nvSpPr>
        <p:spPr>
          <a:xfrm>
            <a:off x="4051006" y="3934047"/>
            <a:ext cx="765544" cy="56352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id="{9399D180-1C70-4F27-8C8E-23CB1CA65424}"/>
              </a:ext>
            </a:extLst>
          </p:cNvPr>
          <p:cNvSpPr/>
          <p:nvPr/>
        </p:nvSpPr>
        <p:spPr>
          <a:xfrm>
            <a:off x="6513342" y="5430129"/>
            <a:ext cx="2160490" cy="63304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69807B4B-05FB-4AB0-BB23-BE89BA8B26A9}"/>
              </a:ext>
            </a:extLst>
          </p:cNvPr>
          <p:cNvSpPr>
            <a:spLocks noGrp="1"/>
          </p:cNvSpPr>
          <p:nvPr>
            <p:ph type="ctrTitle"/>
          </p:nvPr>
        </p:nvSpPr>
        <p:spPr>
          <a:xfrm>
            <a:off x="3306725" y="1743740"/>
            <a:ext cx="5550195" cy="2849526"/>
          </a:xfrm>
        </p:spPr>
        <p:txBody>
          <a:bodyPr/>
          <a:lstStyle/>
          <a:p>
            <a:pPr algn="ctr"/>
            <a:r>
              <a:rPr kumimoji="0" lang="ru-RU" sz="2800" b="1" i="0" u="none" strike="noStrike" kern="1200" cap="all"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Использование различных приёмов  </a:t>
            </a:r>
            <a:br>
              <a:rPr kumimoji="0" lang="ru-RU" sz="2800" b="1" i="0" u="none" strike="noStrike" kern="1200" cap="all"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br>
            <a:r>
              <a:rPr kumimoji="0" lang="ru-RU" sz="2800" b="1" i="0" u="none" strike="noStrike" kern="1200" cap="all"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для развития логического мышления младших школьников</a:t>
            </a:r>
            <a:endParaRPr lang="ru-RU" sz="2800" dirty="0">
              <a:solidFill>
                <a:srgbClr val="FF0000"/>
              </a:solidFill>
            </a:endParaRPr>
          </a:p>
        </p:txBody>
      </p:sp>
      <p:sp>
        <p:nvSpPr>
          <p:cNvPr id="3" name="Подзаголовок 2">
            <a:extLst>
              <a:ext uri="{FF2B5EF4-FFF2-40B4-BE49-F238E27FC236}">
                <a16:creationId xmlns:a16="http://schemas.microsoft.com/office/drawing/2014/main" id="{3C32FCF7-C8F6-486A-807F-EAA0FB07C028}"/>
              </a:ext>
            </a:extLst>
          </p:cNvPr>
          <p:cNvSpPr>
            <a:spLocks noGrp="1"/>
          </p:cNvSpPr>
          <p:nvPr>
            <p:ph type="subTitle" idx="1"/>
          </p:nvPr>
        </p:nvSpPr>
        <p:spPr>
          <a:xfrm>
            <a:off x="5167422" y="4593266"/>
            <a:ext cx="3518281" cy="1469909"/>
          </a:xfrm>
        </p:spPr>
        <p:txBody>
          <a:bodyPr/>
          <a:lstStyle/>
          <a:p>
            <a:pPr marL="457200" marR="0" lvl="0" indent="-431800" algn="l" defTabSz="914400" rtl="0" eaLnBrk="1" fontAlgn="auto" latinLnBrk="0" hangingPunct="1">
              <a:lnSpc>
                <a:spcPct val="100000"/>
              </a:lnSpc>
              <a:spcBef>
                <a:spcPts val="400"/>
              </a:spcBef>
              <a:spcAft>
                <a:spcPts val="0"/>
              </a:spcAft>
              <a:buClr>
                <a:srgbClr val="777777"/>
              </a:buClr>
              <a:buSzPts val="2000"/>
              <a:buFont typeface="Arial"/>
              <a:buNone/>
              <a:tabLst/>
              <a:defRPr/>
            </a:pPr>
            <a:r>
              <a:rPr lang="ru-RU" dirty="0">
                <a:solidFill>
                  <a:schemeClr val="accent3">
                    <a:lumMod val="25000"/>
                  </a:schemeClr>
                </a:solidFill>
                <a:latin typeface="Times New Roman" panose="02020603050405020304" pitchFamily="18" charset="0"/>
                <a:cs typeface="Times New Roman" panose="02020603050405020304" pitchFamily="18" charset="0"/>
              </a:rPr>
              <a:t>Подготовила: </a:t>
            </a:r>
            <a:r>
              <a:rPr kumimoji="0" lang="ru-RU" sz="2000" b="1" i="0" u="none" strike="noStrike" kern="0" cap="none" spc="0" normalizeH="0" baseline="0" noProof="0" dirty="0">
                <a:ln>
                  <a:noFill/>
                </a:ln>
                <a:solidFill>
                  <a:srgbClr val="D6EFF5">
                    <a:lumMod val="25000"/>
                  </a:srgbClr>
                </a:solidFill>
                <a:effectLst/>
                <a:uLnTx/>
                <a:uFillTx/>
                <a:latin typeface="Times New Roman" panose="02020603050405020304" pitchFamily="18" charset="0"/>
                <a:cs typeface="Times New Roman" panose="02020603050405020304" pitchFamily="18" charset="0"/>
                <a:sym typeface="Arial"/>
              </a:rPr>
              <a:t>Долматова Ольга Владимировна</a:t>
            </a:r>
            <a:endParaRPr lang="ru-RU" dirty="0">
              <a:solidFill>
                <a:schemeClr val="accent3">
                  <a:lumMod val="25000"/>
                </a:schemeClr>
              </a:solidFill>
              <a:latin typeface="Times New Roman" panose="02020603050405020304" pitchFamily="18" charset="0"/>
              <a:cs typeface="Times New Roman" panose="02020603050405020304" pitchFamily="18" charset="0"/>
            </a:endParaRPr>
          </a:p>
          <a:p>
            <a:pPr algn="l"/>
            <a:r>
              <a:rPr lang="ru-RU" sz="1800" dirty="0">
                <a:solidFill>
                  <a:schemeClr val="accent3">
                    <a:lumMod val="25000"/>
                  </a:schemeClr>
                </a:solidFill>
                <a:latin typeface="Times New Roman" panose="02020603050405020304" pitchFamily="18" charset="0"/>
                <a:cs typeface="Times New Roman" panose="02020603050405020304" pitchFamily="18" charset="0"/>
              </a:rPr>
              <a:t>Учитель начальных классов МКОУ СОШ с.Лохово</a:t>
            </a:r>
          </a:p>
        </p:txBody>
      </p:sp>
    </p:spTree>
    <p:extLst>
      <p:ext uri="{BB962C8B-B14F-4D97-AF65-F5344CB8AC3E}">
        <p14:creationId xmlns:p14="http://schemas.microsoft.com/office/powerpoint/2010/main" val="3527816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AC97CEE4-2B96-4AD9-B169-851E98E23EB8}"/>
              </a:ext>
            </a:extLst>
          </p:cNvPr>
          <p:cNvSpPr>
            <a:spLocks noGrp="1"/>
          </p:cNvSpPr>
          <p:nvPr>
            <p:ph type="body" idx="1"/>
          </p:nvPr>
        </p:nvSpPr>
        <p:spPr>
          <a:xfrm>
            <a:off x="365760" y="323558"/>
            <a:ext cx="8665698" cy="5802604"/>
          </a:xfrm>
        </p:spPr>
        <p:txBody>
          <a:bodyPr/>
          <a:lstStyle/>
          <a:p>
            <a:r>
              <a:rPr lang="ru-RU" b="1" i="0" dirty="0">
                <a:solidFill>
                  <a:srgbClr val="FF0000"/>
                </a:solidFill>
                <a:effectLst/>
                <a:latin typeface="Times New Roman" panose="02020603050405020304" pitchFamily="18" charset="0"/>
                <a:cs typeface="Times New Roman" panose="02020603050405020304" pitchFamily="18" charset="0"/>
              </a:rPr>
              <a:t>Головоломки со спичками</a:t>
            </a:r>
            <a:r>
              <a:rPr lang="ru-RU" b="0" i="0" dirty="0">
                <a:solidFill>
                  <a:srgbClr val="FF0000"/>
                </a:solidFill>
                <a:effectLst/>
                <a:latin typeface="Times New Roman" panose="02020603050405020304" pitchFamily="18" charset="0"/>
                <a:cs typeface="Times New Roman" panose="02020603050405020304" pitchFamily="18" charset="0"/>
              </a:rPr>
              <a:t> </a:t>
            </a:r>
          </a:p>
          <a:p>
            <a:pPr marL="114300" indent="0">
              <a:buNone/>
            </a:pPr>
            <a:r>
              <a:rPr lang="ru-RU" sz="2400" b="0" dirty="0">
                <a:solidFill>
                  <a:schemeClr val="accent3">
                    <a:lumMod val="25000"/>
                  </a:schemeClr>
                </a:solidFill>
                <a:effectLst/>
                <a:latin typeface="Times New Roman" panose="02020603050405020304" pitchFamily="18" charset="0"/>
                <a:cs typeface="Times New Roman" panose="02020603050405020304" pitchFamily="18" charset="0"/>
              </a:rPr>
              <a:t>     </a:t>
            </a:r>
            <a:r>
              <a:rPr lang="ru-RU" sz="2000" b="0" dirty="0">
                <a:solidFill>
                  <a:schemeClr val="accent3">
                    <a:lumMod val="25000"/>
                  </a:schemeClr>
                </a:solidFill>
                <a:effectLst/>
                <a:latin typeface="Times New Roman" panose="02020603050405020304" pitchFamily="18" charset="0"/>
                <a:cs typeface="Times New Roman" panose="02020603050405020304" pitchFamily="18" charset="0"/>
              </a:rPr>
              <a:t>Это непростые задачи, для решения которых подчас требуются сообразительность, пространственное воображение и нестандартное мышление</a:t>
            </a:r>
            <a:r>
              <a:rPr lang="ru-RU" sz="2400" b="0" dirty="0">
                <a:solidFill>
                  <a:schemeClr val="accent3">
                    <a:lumMod val="25000"/>
                  </a:schemeClr>
                </a:solidFill>
                <a:effectLst/>
                <a:latin typeface="Times New Roman" panose="02020603050405020304" pitchFamily="18" charset="0"/>
                <a:cs typeface="Times New Roman" panose="02020603050405020304" pitchFamily="18" charset="0"/>
              </a:rPr>
              <a:t>.</a:t>
            </a:r>
          </a:p>
          <a:p>
            <a:pPr marL="114300" indent="0">
              <a:buNone/>
            </a:pPr>
            <a:endParaRPr lang="ru-RU" sz="2400" b="0" dirty="0">
              <a:solidFill>
                <a:schemeClr val="accent3">
                  <a:lumMod val="25000"/>
                </a:schemeClr>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ru-RU" sz="2400" b="0" i="0" u="none" strike="noStrike" kern="1200" cap="none" spc="0" normalizeH="0" baseline="0" noProof="0" dirty="0">
                <a:ln>
                  <a:noFill/>
                </a:ln>
                <a:solidFill>
                  <a:schemeClr val="accent3">
                    <a:lumMod val="25000"/>
                  </a:schemeClr>
                </a:solidFill>
                <a:effectLst/>
                <a:uLnTx/>
                <a:uFillTx/>
                <a:latin typeface="Calibri"/>
                <a:ea typeface="+mn-ea"/>
                <a:cs typeface="+mn-cs"/>
              </a:rPr>
              <a:t>       </a:t>
            </a:r>
            <a:endParaRPr lang="ru-RU" i="1" dirty="0">
              <a:solidFill>
                <a:schemeClr val="bg2">
                  <a:lumMod val="75000"/>
                </a:schemeClr>
              </a:solidFill>
            </a:endParaRPr>
          </a:p>
        </p:txBody>
      </p:sp>
      <p:pic>
        <p:nvPicPr>
          <p:cNvPr id="5" name="Рисунок 4">
            <a:extLst>
              <a:ext uri="{FF2B5EF4-FFF2-40B4-BE49-F238E27FC236}">
                <a16:creationId xmlns:a16="http://schemas.microsoft.com/office/drawing/2014/main" id="{3E829290-8821-474C-9CBA-4A2085B707C7}"/>
              </a:ext>
            </a:extLst>
          </p:cNvPr>
          <p:cNvPicPr>
            <a:picLocks noChangeAspect="1"/>
          </p:cNvPicPr>
          <p:nvPr/>
        </p:nvPicPr>
        <p:blipFill>
          <a:blip r:embed="rId2"/>
          <a:stretch>
            <a:fillRect/>
          </a:stretch>
        </p:blipFill>
        <p:spPr>
          <a:xfrm>
            <a:off x="542260" y="2052083"/>
            <a:ext cx="3604438" cy="4596925"/>
          </a:xfrm>
          <a:prstGeom prst="rect">
            <a:avLst/>
          </a:prstGeom>
          <a:effectLst>
            <a:glow rad="101600">
              <a:schemeClr val="accent4">
                <a:satMod val="175000"/>
                <a:alpha val="40000"/>
              </a:schemeClr>
            </a:glow>
          </a:effectLst>
        </p:spPr>
      </p:pic>
      <p:pic>
        <p:nvPicPr>
          <p:cNvPr id="6" name="Рисунок 5">
            <a:extLst>
              <a:ext uri="{FF2B5EF4-FFF2-40B4-BE49-F238E27FC236}">
                <a16:creationId xmlns:a16="http://schemas.microsoft.com/office/drawing/2014/main" id="{816D374A-3F2A-4A1D-A68B-ACC66B4A0DF6}"/>
              </a:ext>
            </a:extLst>
          </p:cNvPr>
          <p:cNvPicPr>
            <a:picLocks noChangeAspect="1"/>
          </p:cNvPicPr>
          <p:nvPr/>
        </p:nvPicPr>
        <p:blipFill rotWithShape="1">
          <a:blip r:embed="rId3"/>
          <a:srcRect l="23871" t="1507"/>
          <a:stretch/>
        </p:blipFill>
        <p:spPr>
          <a:xfrm>
            <a:off x="4646428" y="2052082"/>
            <a:ext cx="3817088" cy="4596925"/>
          </a:xfrm>
          <a:prstGeom prst="rect">
            <a:avLst/>
          </a:prstGeom>
          <a:solidFill>
            <a:schemeClr val="accent1">
              <a:lumMod val="20000"/>
              <a:lumOff val="80000"/>
            </a:schemeClr>
          </a:solidFill>
          <a:effectLst>
            <a:glow rad="101600">
              <a:schemeClr val="accent4">
                <a:satMod val="175000"/>
                <a:alpha val="40000"/>
              </a:schemeClr>
            </a:glow>
          </a:effectLst>
        </p:spPr>
      </p:pic>
    </p:spTree>
    <p:extLst>
      <p:ext uri="{BB962C8B-B14F-4D97-AF65-F5344CB8AC3E}">
        <p14:creationId xmlns:p14="http://schemas.microsoft.com/office/powerpoint/2010/main" val="810682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AD93022-7AA2-4C95-9ECE-5B7258A3E24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59655" y="2039815"/>
            <a:ext cx="7441810" cy="4656407"/>
          </a:xfrm>
          <a:prstGeom prst="rect">
            <a:avLst/>
          </a:prstGeom>
        </p:spPr>
      </p:pic>
      <p:pic>
        <p:nvPicPr>
          <p:cNvPr id="3" name="Рисунок 2">
            <a:extLst>
              <a:ext uri="{FF2B5EF4-FFF2-40B4-BE49-F238E27FC236}">
                <a16:creationId xmlns:a16="http://schemas.microsoft.com/office/drawing/2014/main" id="{79261235-CE25-422C-AA24-FFAD21B6738D}"/>
              </a:ext>
            </a:extLst>
          </p:cNvPr>
          <p:cNvPicPr>
            <a:picLocks noChangeAspect="1"/>
          </p:cNvPicPr>
          <p:nvPr/>
        </p:nvPicPr>
        <p:blipFill>
          <a:blip r:embed="rId4"/>
          <a:stretch>
            <a:fillRect/>
          </a:stretch>
        </p:blipFill>
        <p:spPr>
          <a:xfrm>
            <a:off x="1216855" y="161778"/>
            <a:ext cx="4572000" cy="1764616"/>
          </a:xfrm>
          <a:prstGeom prst="rect">
            <a:avLst/>
          </a:prstGeom>
        </p:spPr>
      </p:pic>
    </p:spTree>
    <p:extLst>
      <p:ext uri="{BB962C8B-B14F-4D97-AF65-F5344CB8AC3E}">
        <p14:creationId xmlns:p14="http://schemas.microsoft.com/office/powerpoint/2010/main" val="2077662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4EC785-06AF-4E3E-BF57-AC2D13E25D79}"/>
              </a:ext>
            </a:extLst>
          </p:cNvPr>
          <p:cNvSpPr txBox="1"/>
          <p:nvPr/>
        </p:nvSpPr>
        <p:spPr>
          <a:xfrm>
            <a:off x="485335" y="1289585"/>
            <a:ext cx="8173329" cy="3046988"/>
          </a:xfrm>
          <a:prstGeom prst="rect">
            <a:avLst/>
          </a:prstGeom>
          <a:noFill/>
        </p:spPr>
        <p:txBody>
          <a:bodyPr wrap="square">
            <a:spAutoFit/>
          </a:bodyPr>
          <a:lstStyle/>
          <a:p>
            <a:pPr algn="just"/>
            <a:r>
              <a:rPr kumimoji="0" lang="ru-RU" sz="2400" b="0" i="0" u="none" strike="noStrike" kern="1200" cap="none" spc="0" normalizeH="0" baseline="0" noProof="0" dirty="0">
                <a:ln>
                  <a:noFill/>
                </a:ln>
                <a:solidFill>
                  <a:srgbClr val="002060"/>
                </a:solidFill>
                <a:effectLst/>
                <a:uLnTx/>
                <a:uFillTx/>
                <a:latin typeface="Arial" charset="0"/>
                <a:ea typeface="+mn-ea"/>
                <a:cs typeface="+mn-cs"/>
              </a:rPr>
              <a:t>       </a:t>
            </a:r>
            <a:r>
              <a:rPr kumimoji="0" lang="ru-RU" sz="2400" b="0" i="0" u="none" strike="noStrike" kern="1200" cap="none" spc="0" normalizeH="0" baseline="0" noProof="0" dirty="0">
                <a:ln>
                  <a:noFill/>
                </a:ln>
                <a:solidFill>
                  <a:schemeClr val="accent3">
                    <a:lumMod val="25000"/>
                  </a:schemeClr>
                </a:solidFill>
                <a:effectLst/>
                <a:uLnTx/>
                <a:uFillTx/>
                <a:latin typeface="Times New Roman" panose="02020603050405020304" pitchFamily="18" charset="0"/>
                <a:ea typeface="+mn-ea"/>
                <a:cs typeface="Times New Roman" panose="02020603050405020304" pitchFamily="18" charset="0"/>
              </a:rPr>
              <a:t>Систематическое использование на уроках математики и внеурочных занятиях специальных задач и заданий, направленных на развитие логического мышления, расширяет математический кругозор младших школьников и позволяет более уверенно ориентироваться в простейших закономерностях окружающей их действительности и активнее использовать математические знания в повседневной жизни. </a:t>
            </a:r>
            <a:endParaRPr lang="ru-RU" sz="1800" dirty="0">
              <a:solidFill>
                <a:schemeClr val="accent3">
                  <a:lumMod val="25000"/>
                </a:schemeClr>
              </a:solidFill>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85EFDDD0-5C9D-4484-911B-2075772F12F9}"/>
              </a:ext>
            </a:extLst>
          </p:cNvPr>
          <p:cNvPicPr>
            <a:picLocks noChangeAspect="1"/>
          </p:cNvPicPr>
          <p:nvPr/>
        </p:nvPicPr>
        <p:blipFill rotWithShape="1">
          <a:blip r:embed="rId2"/>
          <a:srcRect t="18340"/>
          <a:stretch/>
        </p:blipFill>
        <p:spPr>
          <a:xfrm>
            <a:off x="1887039" y="4487524"/>
            <a:ext cx="3078636" cy="2161781"/>
          </a:xfrm>
          <a:prstGeom prst="rect">
            <a:avLst/>
          </a:prstGeom>
        </p:spPr>
      </p:pic>
      <p:sp>
        <p:nvSpPr>
          <p:cNvPr id="5" name="Заголовок 4">
            <a:extLst>
              <a:ext uri="{FF2B5EF4-FFF2-40B4-BE49-F238E27FC236}">
                <a16:creationId xmlns:a16="http://schemas.microsoft.com/office/drawing/2014/main" id="{ADFA0F3F-6849-4EE9-BEA3-F9D1E4CFBDD3}"/>
              </a:ext>
            </a:extLst>
          </p:cNvPr>
          <p:cNvSpPr>
            <a:spLocks noGrp="1"/>
          </p:cNvSpPr>
          <p:nvPr>
            <p:ph type="title"/>
          </p:nvPr>
        </p:nvSpPr>
        <p:spPr>
          <a:xfrm>
            <a:off x="1591172" y="295080"/>
            <a:ext cx="5961653" cy="843554"/>
          </a:xfrm>
        </p:spPr>
        <p:txBody>
          <a:bodyPr/>
          <a:lstStyle/>
          <a:p>
            <a:r>
              <a:rPr lang="ru-RU" sz="5400" dirty="0">
                <a:solidFill>
                  <a:srgbClr val="FF0000"/>
                </a:solidFill>
                <a:latin typeface="Times New Roman" panose="02020603050405020304" pitchFamily="18" charset="0"/>
                <a:cs typeface="Times New Roman" panose="02020603050405020304" pitchFamily="18" charset="0"/>
              </a:rPr>
              <a:t>Вывод </a:t>
            </a:r>
          </a:p>
        </p:txBody>
      </p:sp>
    </p:spTree>
    <p:extLst>
      <p:ext uri="{BB962C8B-B14F-4D97-AF65-F5344CB8AC3E}">
        <p14:creationId xmlns:p14="http://schemas.microsoft.com/office/powerpoint/2010/main" val="3154868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252B9A0A-4697-4087-BCF2-8A17B5E6E5E4}"/>
              </a:ext>
            </a:extLst>
          </p:cNvPr>
          <p:cNvSpPr>
            <a:spLocks noGrp="1"/>
          </p:cNvSpPr>
          <p:nvPr>
            <p:ph type="body" idx="1"/>
          </p:nvPr>
        </p:nvSpPr>
        <p:spPr>
          <a:xfrm>
            <a:off x="450165" y="744279"/>
            <a:ext cx="8454683" cy="5741581"/>
          </a:xfrm>
        </p:spPr>
        <p:txBody>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ru-RU" sz="2000" b="0" i="0" u="none" strike="noStrike" kern="900" cap="none" spc="10" normalizeH="0" noProof="0" dirty="0">
                <a:ln>
                  <a:noFill/>
                </a:ln>
                <a:solidFill>
                  <a:schemeClr val="accent3">
                    <a:lumMod val="25000"/>
                  </a:schemeClr>
                </a:solidFill>
                <a:effectLst/>
                <a:uLnTx/>
                <a:uFillTx/>
                <a:latin typeface="Times New Roman" panose="02020603050405020304" pitchFamily="18" charset="0"/>
                <a:ea typeface="+mn-ea"/>
                <a:cs typeface="Times New Roman" panose="02020603050405020304" pitchFamily="18" charset="0"/>
              </a:rPr>
              <a:t>         В процессе обучения учитель должен помочь младшему школьнику:   </a:t>
            </a: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ru-RU" sz="2000" b="0" i="0" u="none" strike="noStrike" kern="900" cap="none" spc="10" normalizeH="0" noProof="0" dirty="0">
                <a:ln>
                  <a:noFill/>
                </a:ln>
                <a:solidFill>
                  <a:schemeClr val="accent3">
                    <a:lumMod val="25000"/>
                  </a:schemeClr>
                </a:solidFill>
                <a:effectLst/>
                <a:uLnTx/>
                <a:uFillTx/>
                <a:latin typeface="Times New Roman" panose="02020603050405020304" pitchFamily="18" charset="0"/>
                <a:ea typeface="+mn-ea"/>
                <a:cs typeface="Times New Roman" panose="02020603050405020304" pitchFamily="18" charset="0"/>
              </a:rPr>
              <a:t> - научиться рассуждать, анализировать;</a:t>
            </a: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ru-RU" sz="2000" b="0" i="0" u="none" strike="noStrike" kern="900" cap="none" spc="10" normalizeH="0" noProof="0" dirty="0">
                <a:ln>
                  <a:noFill/>
                </a:ln>
                <a:solidFill>
                  <a:schemeClr val="accent3">
                    <a:lumMod val="25000"/>
                  </a:schemeClr>
                </a:solidFill>
                <a:effectLst/>
                <a:uLnTx/>
                <a:uFillTx/>
                <a:latin typeface="Times New Roman" panose="02020603050405020304" pitchFamily="18" charset="0"/>
                <a:ea typeface="+mn-ea"/>
                <a:cs typeface="Times New Roman" panose="02020603050405020304" pitchFamily="18" charset="0"/>
              </a:rPr>
              <a:t> - выделять главное; </a:t>
            </a: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ru-RU" sz="2000" b="0" i="0" u="none" strike="noStrike" kern="900" cap="none" spc="10" normalizeH="0" noProof="0" dirty="0">
                <a:ln>
                  <a:noFill/>
                </a:ln>
                <a:solidFill>
                  <a:schemeClr val="accent3">
                    <a:lumMod val="25000"/>
                  </a:schemeClr>
                </a:solidFill>
                <a:effectLst/>
                <a:uLnTx/>
                <a:uFillTx/>
                <a:latin typeface="Times New Roman" panose="02020603050405020304" pitchFamily="18" charset="0"/>
                <a:ea typeface="+mn-ea"/>
                <a:cs typeface="Times New Roman" panose="02020603050405020304" pitchFamily="18" charset="0"/>
              </a:rPr>
              <a:t> - сопоставлять и сравнивать факты, различные точки зрения; </a:t>
            </a: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ru-RU" sz="2000" b="0" i="0" u="none" strike="noStrike" kern="900" cap="none" spc="10" normalizeH="0" noProof="0" dirty="0">
                <a:ln>
                  <a:noFill/>
                </a:ln>
                <a:solidFill>
                  <a:schemeClr val="accent3">
                    <a:lumMod val="25000"/>
                  </a:schemeClr>
                </a:solidFill>
                <a:effectLst/>
                <a:uLnTx/>
                <a:uFillTx/>
                <a:latin typeface="Times New Roman" panose="02020603050405020304" pitchFamily="18" charset="0"/>
                <a:ea typeface="+mn-ea"/>
                <a:cs typeface="Times New Roman" panose="02020603050405020304" pitchFamily="18" charset="0"/>
              </a:rPr>
              <a:t> - научиться задавать вопросы, а также пытаться самостоятельно искать ответы на них.  </a:t>
            </a:r>
          </a:p>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ru-RU"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Без способности к самостоятельному мышлению вряд ли возможно интеллектуальное развитие ребенка. Полезен не столько готовый результат, сколько сам процесс решения с его гипотезами, ошибками, сравнениями различных идей, оценками и открытиями, что, в конечном счёте, может привести к личным победам в развитии ума. </a:t>
            </a:r>
            <a:endParaRPr kumimoji="0" lang="ru-RU"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endParaRPr lang="ru-RU" dirty="0"/>
          </a:p>
        </p:txBody>
      </p:sp>
    </p:spTree>
    <p:extLst>
      <p:ext uri="{BB962C8B-B14F-4D97-AF65-F5344CB8AC3E}">
        <p14:creationId xmlns:p14="http://schemas.microsoft.com/office/powerpoint/2010/main" val="361045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4"/>
          <p:cNvSpPr txBox="1">
            <a:spLocks noGrp="1"/>
          </p:cNvSpPr>
          <p:nvPr>
            <p:ph type="ctrTitle"/>
          </p:nvPr>
        </p:nvSpPr>
        <p:spPr>
          <a:xfrm>
            <a:off x="2574388" y="2223989"/>
            <a:ext cx="6037946" cy="14398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800"/>
              <a:buFont typeface="Arial"/>
              <a:buNone/>
            </a:pPr>
            <a:r>
              <a:rPr lang="ru-RU" sz="4000" b="1" i="1" u="none" dirty="0">
                <a:solidFill>
                  <a:schemeClr val="dk2"/>
                </a:solidFill>
                <a:latin typeface="Arial"/>
                <a:ea typeface="Arial"/>
                <a:cs typeface="Arial"/>
                <a:sym typeface="Arial"/>
              </a:rPr>
              <a:t>Спасибо за внимание!</a:t>
            </a:r>
            <a:endParaRPr sz="5400" dirty="0"/>
          </a:p>
        </p:txBody>
      </p:sp>
      <p:pic>
        <p:nvPicPr>
          <p:cNvPr id="345" name="Google Shape;345;p34"/>
          <p:cNvPicPr preferRelativeResize="0"/>
          <p:nvPr/>
        </p:nvPicPr>
        <p:blipFill rotWithShape="1">
          <a:blip r:embed="rId3">
            <a:alphaModFix/>
          </a:blip>
          <a:srcRect/>
          <a:stretch/>
        </p:blipFill>
        <p:spPr>
          <a:xfrm>
            <a:off x="6715125" y="5572125"/>
            <a:ext cx="2071687" cy="500062"/>
          </a:xfrm>
          <a:prstGeom prst="rect">
            <a:avLst/>
          </a:prstGeom>
          <a:noFill/>
          <a:ln>
            <a:noFill/>
          </a:ln>
        </p:spPr>
      </p:pic>
      <p:sp>
        <p:nvSpPr>
          <p:cNvPr id="2" name="Прямоугольник 1">
            <a:extLst>
              <a:ext uri="{FF2B5EF4-FFF2-40B4-BE49-F238E27FC236}">
                <a16:creationId xmlns:a16="http://schemas.microsoft.com/office/drawing/2014/main" id="{4E89CE9C-86E1-47DF-8499-3EBEB494C7E3}"/>
              </a:ext>
            </a:extLst>
          </p:cNvPr>
          <p:cNvSpPr/>
          <p:nvPr/>
        </p:nvSpPr>
        <p:spPr>
          <a:xfrm>
            <a:off x="4019107" y="3880884"/>
            <a:ext cx="978195" cy="680483"/>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6"/>
          <p:cNvSpPr txBox="1"/>
          <p:nvPr/>
        </p:nvSpPr>
        <p:spPr>
          <a:xfrm>
            <a:off x="534572" y="1097280"/>
            <a:ext cx="8117059" cy="611633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FF0000"/>
              </a:buClr>
              <a:buSzPts val="2400"/>
              <a:buFont typeface="Times New Roman"/>
              <a:buNone/>
            </a:pPr>
            <a:r>
              <a:rPr kumimoji="0" lang="ru-RU" sz="2400" b="1" i="0" u="none" strike="noStrike" kern="1200" cap="none" spc="0" normalizeH="0" baseline="0" noProof="0" dirty="0">
                <a:ln>
                  <a:noFill/>
                </a:ln>
                <a:solidFill>
                  <a:prstClr val="black"/>
                </a:solidFill>
                <a:effectLst/>
                <a:uLnTx/>
                <a:uFillTx/>
                <a:latin typeface="Times New Roman" pitchFamily="18" charset="0"/>
                <a:ea typeface="+mj-ea"/>
                <a:cs typeface="+mj-cs"/>
              </a:rPr>
              <a:t>Актуальность темы: </a:t>
            </a:r>
            <a:r>
              <a:rPr kumimoji="0" lang="ru-RU" sz="2400" b="0" i="0" u="none" strike="noStrike" kern="1200" cap="none" spc="0" normalizeH="0" baseline="0" noProof="0" dirty="0">
                <a:ln>
                  <a:noFill/>
                </a:ln>
                <a:solidFill>
                  <a:schemeClr val="accent3">
                    <a:lumMod val="25000"/>
                  </a:schemeClr>
                </a:solidFill>
                <a:effectLst/>
                <a:uLnTx/>
                <a:uFillTx/>
                <a:latin typeface="Times New Roman" pitchFamily="18" charset="0"/>
                <a:ea typeface="+mj-ea"/>
                <a:cs typeface="+mj-cs"/>
              </a:rPr>
              <a:t>заключается в том, что мышление в младшем школьном возрасте развивается на основе усвоенных знаний, и если нет последних, то и нет основы для развития мышления, и оно не может созреть в полной мере.</a:t>
            </a:r>
            <a:r>
              <a:rPr kumimoji="0" lang="ru-RU" sz="1600" b="0" i="0" u="none" strike="noStrike" kern="1200" cap="none" spc="0" normalizeH="0" baseline="0" noProof="0" dirty="0">
                <a:ln>
                  <a:noFill/>
                </a:ln>
                <a:solidFill>
                  <a:schemeClr val="accent3">
                    <a:lumMod val="25000"/>
                  </a:schemeClr>
                </a:solidFill>
                <a:effectLst/>
                <a:uLnTx/>
                <a:uFillTx/>
                <a:latin typeface="Times New Roman" pitchFamily="18" charset="0"/>
                <a:ea typeface="+mj-ea"/>
                <a:cs typeface="+mj-cs"/>
              </a:rPr>
              <a:t> </a:t>
            </a:r>
          </a:p>
          <a:p>
            <a:pPr marL="0" marR="0" lvl="0" indent="0" algn="l" rtl="0">
              <a:lnSpc>
                <a:spcPct val="115000"/>
              </a:lnSpc>
              <a:spcBef>
                <a:spcPts val="0"/>
              </a:spcBef>
              <a:spcAft>
                <a:spcPts val="0"/>
              </a:spcAft>
              <a:buClr>
                <a:srgbClr val="FF0000"/>
              </a:buClr>
              <a:buSzPts val="2400"/>
              <a:buFont typeface="Times New Roman"/>
              <a:buNone/>
            </a:pPr>
            <a:r>
              <a:rPr lang="ru-RU" sz="2400" b="1" kern="1200" dirty="0">
                <a:solidFill>
                  <a:prstClr val="black"/>
                </a:solidFill>
                <a:latin typeface="Times New Roman" pitchFamily="18" charset="0"/>
                <a:ea typeface="+mj-ea"/>
                <a:cs typeface="+mj-cs"/>
              </a:rPr>
              <a:t>Целью: </a:t>
            </a:r>
            <a:r>
              <a:rPr lang="ru-RU" sz="2400" dirty="0">
                <a:solidFill>
                  <a:schemeClr val="accent3">
                    <a:lumMod val="25000"/>
                  </a:schemeClr>
                </a:solidFill>
                <a:effectLst/>
                <a:latin typeface="Times New Roman" panose="02020603050405020304" pitchFamily="18" charset="0"/>
                <a:ea typeface="Calibri" panose="020F0502020204030204" pitchFamily="34" charset="0"/>
              </a:rPr>
              <a:t>является попытка решить проблемы активизации познавательной деятельности учащихся, интенсификации учебного процесса и воспитания у детей самостоятельности и активности как черт личности, формирование стремления и привычки к трудовому усилию, настойчивости в преодолении трудностей.</a:t>
            </a:r>
            <a:endParaRPr dirty="0">
              <a:solidFill>
                <a:schemeClr val="accent3">
                  <a:lumMod val="2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7"/>
          <p:cNvSpPr txBox="1"/>
          <p:nvPr/>
        </p:nvSpPr>
        <p:spPr>
          <a:xfrm>
            <a:off x="395288" y="1012825"/>
            <a:ext cx="6751100" cy="5635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ru-RU" sz="2800" b="1" i="0" u="none" dirty="0">
                <a:solidFill>
                  <a:srgbClr val="FF0000"/>
                </a:solidFill>
                <a:latin typeface="Times New Roman"/>
                <a:ea typeface="Times New Roman"/>
                <a:cs typeface="Times New Roman"/>
                <a:sym typeface="Times New Roman"/>
              </a:rPr>
              <a:t>Что же такое логическое мышление?</a:t>
            </a:r>
            <a:endParaRPr sz="2800" b="1" i="0" u="none" dirty="0">
              <a:solidFill>
                <a:srgbClr val="FF0000"/>
              </a:solidFill>
              <a:latin typeface="Times New Roman"/>
              <a:ea typeface="Times New Roman"/>
              <a:cs typeface="Times New Roman"/>
              <a:sym typeface="Times New Roman"/>
            </a:endParaRPr>
          </a:p>
        </p:txBody>
      </p:sp>
      <p:pic>
        <p:nvPicPr>
          <p:cNvPr id="148" name="Google Shape;148;p17"/>
          <p:cNvPicPr preferRelativeResize="0"/>
          <p:nvPr/>
        </p:nvPicPr>
        <p:blipFill rotWithShape="1">
          <a:blip r:embed="rId3">
            <a:alphaModFix/>
          </a:blip>
          <a:srcRect/>
          <a:stretch/>
        </p:blipFill>
        <p:spPr>
          <a:xfrm>
            <a:off x="6569611" y="277813"/>
            <a:ext cx="2436275" cy="1199296"/>
          </a:xfrm>
          <a:prstGeom prst="rect">
            <a:avLst/>
          </a:prstGeom>
          <a:noFill/>
          <a:ln>
            <a:noFill/>
          </a:ln>
        </p:spPr>
      </p:pic>
      <p:sp>
        <p:nvSpPr>
          <p:cNvPr id="149" name="Google Shape;149;p17"/>
          <p:cNvSpPr txBox="1"/>
          <p:nvPr/>
        </p:nvSpPr>
        <p:spPr>
          <a:xfrm>
            <a:off x="379829" y="1800665"/>
            <a:ext cx="8368884" cy="477952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15000"/>
              </a:lnSpc>
              <a:spcBef>
                <a:spcPts val="0"/>
              </a:spcBef>
              <a:spcAft>
                <a:spcPts val="0"/>
              </a:spcAft>
              <a:buClr>
                <a:srgbClr val="000099"/>
              </a:buClr>
              <a:buSzPts val="2400"/>
              <a:buFont typeface="Noto Sans Symbols"/>
              <a:buChar char="∙"/>
            </a:pPr>
            <a:r>
              <a:rPr lang="ru-RU" sz="3200" i="1" dirty="0">
                <a:solidFill>
                  <a:schemeClr val="accent3">
                    <a:lumMod val="25000"/>
                  </a:schemeClr>
                </a:solidFill>
                <a:effectLst/>
                <a:latin typeface="Times New Roman" panose="02020603050405020304" pitchFamily="18" charset="0"/>
                <a:ea typeface="Calibri" panose="020F0502020204030204" pitchFamily="34" charset="0"/>
              </a:rPr>
              <a:t>Это способность анализировать, рассуждать, делать выводы и принимать решения на основе логических законов. </a:t>
            </a:r>
            <a:endParaRPr sz="3200" i="1" dirty="0">
              <a:solidFill>
                <a:schemeClr val="accent3">
                  <a:lumMod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27"/>
          <p:cNvPicPr preferRelativeResize="0"/>
          <p:nvPr/>
        </p:nvPicPr>
        <p:blipFill rotWithShape="1">
          <a:blip r:embed="rId3">
            <a:alphaModFix/>
          </a:blip>
          <a:srcRect/>
          <a:stretch/>
        </p:blipFill>
        <p:spPr>
          <a:xfrm>
            <a:off x="274637" y="1768475"/>
            <a:ext cx="8545512" cy="871537"/>
          </a:xfrm>
          <a:prstGeom prst="rect">
            <a:avLst/>
          </a:prstGeom>
          <a:noFill/>
          <a:ln>
            <a:noFill/>
          </a:ln>
        </p:spPr>
      </p:pic>
      <p:pic>
        <p:nvPicPr>
          <p:cNvPr id="278" name="Google Shape;278;p27"/>
          <p:cNvPicPr preferRelativeResize="0"/>
          <p:nvPr/>
        </p:nvPicPr>
        <p:blipFill rotWithShape="1">
          <a:blip r:embed="rId4">
            <a:alphaModFix/>
          </a:blip>
          <a:srcRect/>
          <a:stretch/>
        </p:blipFill>
        <p:spPr>
          <a:xfrm>
            <a:off x="298450" y="963612"/>
            <a:ext cx="8497887" cy="706437"/>
          </a:xfrm>
          <a:prstGeom prst="rect">
            <a:avLst/>
          </a:prstGeom>
          <a:noFill/>
          <a:ln>
            <a:noFill/>
          </a:ln>
        </p:spPr>
      </p:pic>
      <p:pic>
        <p:nvPicPr>
          <p:cNvPr id="279" name="Google Shape;279;p27" descr="1"/>
          <p:cNvPicPr preferRelativeResize="0"/>
          <p:nvPr/>
        </p:nvPicPr>
        <p:blipFill rotWithShape="1">
          <a:blip r:embed="rId5">
            <a:alphaModFix/>
          </a:blip>
          <a:srcRect l="42605" t="64474" r="19473"/>
          <a:stretch/>
        </p:blipFill>
        <p:spPr>
          <a:xfrm>
            <a:off x="314325" y="1992312"/>
            <a:ext cx="460375" cy="593725"/>
          </a:xfrm>
          <a:prstGeom prst="rect">
            <a:avLst/>
          </a:prstGeom>
          <a:noFill/>
          <a:ln>
            <a:noFill/>
          </a:ln>
        </p:spPr>
      </p:pic>
      <p:sp>
        <p:nvSpPr>
          <p:cNvPr id="280" name="Google Shape;280;p27"/>
          <p:cNvSpPr txBox="1">
            <a:spLocks noGrp="1"/>
          </p:cNvSpPr>
          <p:nvPr>
            <p:ph type="title"/>
          </p:nvPr>
        </p:nvSpPr>
        <p:spPr>
          <a:xfrm>
            <a:off x="1763712" y="455612"/>
            <a:ext cx="4321175" cy="4619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0000"/>
              </a:buClr>
              <a:buSzPts val="3200"/>
              <a:buFont typeface="Times New Roman"/>
              <a:buNone/>
            </a:pPr>
            <a:r>
              <a:rPr lang="en-US" sz="3200" b="1" i="0" u="none">
                <a:solidFill>
                  <a:srgbClr val="FF0000"/>
                </a:solidFill>
                <a:latin typeface="Times New Roman"/>
                <a:ea typeface="Times New Roman"/>
                <a:cs typeface="Times New Roman"/>
                <a:sym typeface="Times New Roman"/>
              </a:rPr>
              <a:t>Логические приемы</a:t>
            </a:r>
            <a:endParaRPr/>
          </a:p>
        </p:txBody>
      </p:sp>
      <p:pic>
        <p:nvPicPr>
          <p:cNvPr id="281" name="Google Shape;281;p27"/>
          <p:cNvPicPr preferRelativeResize="0"/>
          <p:nvPr/>
        </p:nvPicPr>
        <p:blipFill rotWithShape="1">
          <a:blip r:embed="rId6">
            <a:alphaModFix/>
          </a:blip>
          <a:srcRect/>
          <a:stretch/>
        </p:blipFill>
        <p:spPr>
          <a:xfrm>
            <a:off x="311150" y="2736850"/>
            <a:ext cx="8509000" cy="798512"/>
          </a:xfrm>
          <a:prstGeom prst="rect">
            <a:avLst/>
          </a:prstGeom>
          <a:noFill/>
          <a:ln>
            <a:noFill/>
          </a:ln>
        </p:spPr>
      </p:pic>
      <p:pic>
        <p:nvPicPr>
          <p:cNvPr id="282" name="Google Shape;282;p27" descr="1"/>
          <p:cNvPicPr preferRelativeResize="0"/>
          <p:nvPr/>
        </p:nvPicPr>
        <p:blipFill rotWithShape="1">
          <a:blip r:embed="rId5">
            <a:alphaModFix/>
          </a:blip>
          <a:srcRect l="42605" t="64474" r="19473"/>
          <a:stretch/>
        </p:blipFill>
        <p:spPr>
          <a:xfrm>
            <a:off x="298450" y="2868612"/>
            <a:ext cx="542925" cy="650875"/>
          </a:xfrm>
          <a:prstGeom prst="rect">
            <a:avLst/>
          </a:prstGeom>
          <a:noFill/>
          <a:ln>
            <a:noFill/>
          </a:ln>
        </p:spPr>
      </p:pic>
      <p:sp>
        <p:nvSpPr>
          <p:cNvPr id="283" name="Google Shape;283;p27"/>
          <p:cNvSpPr txBox="1"/>
          <p:nvPr/>
        </p:nvSpPr>
        <p:spPr>
          <a:xfrm>
            <a:off x="1619250" y="4868862"/>
            <a:ext cx="6408737"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84" name="Google Shape;284;p27"/>
          <p:cNvPicPr preferRelativeResize="0"/>
          <p:nvPr/>
        </p:nvPicPr>
        <p:blipFill rotWithShape="1">
          <a:blip r:embed="rId7">
            <a:alphaModFix/>
          </a:blip>
          <a:srcRect/>
          <a:stretch/>
        </p:blipFill>
        <p:spPr>
          <a:xfrm>
            <a:off x="346075" y="1112837"/>
            <a:ext cx="431800" cy="517525"/>
          </a:xfrm>
          <a:prstGeom prst="rect">
            <a:avLst/>
          </a:prstGeom>
          <a:noFill/>
          <a:ln>
            <a:noFill/>
          </a:ln>
        </p:spPr>
      </p:pic>
      <p:sp>
        <p:nvSpPr>
          <p:cNvPr id="285" name="Google Shape;285;p27"/>
          <p:cNvSpPr/>
          <p:nvPr/>
        </p:nvSpPr>
        <p:spPr>
          <a:xfrm>
            <a:off x="322262" y="3624262"/>
            <a:ext cx="8474075" cy="674687"/>
          </a:xfrm>
          <a:prstGeom prst="roundRect">
            <a:avLst>
              <a:gd name="adj" fmla="val 3782"/>
            </a:avLst>
          </a:prstGeom>
          <a:solidFill>
            <a:srgbClr val="EEF7D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1" u="none" dirty="0">
                <a:solidFill>
                  <a:schemeClr val="dk1"/>
                </a:solidFill>
                <a:latin typeface="Arial"/>
                <a:ea typeface="Arial"/>
                <a:cs typeface="Arial"/>
                <a:sym typeface="Arial"/>
              </a:rPr>
              <a:t>       </a:t>
            </a:r>
            <a:r>
              <a:rPr lang="en-US" sz="2000" b="1" i="0" u="none" dirty="0" err="1">
                <a:solidFill>
                  <a:srgbClr val="FF0000"/>
                </a:solidFill>
                <a:latin typeface="Times New Roman"/>
                <a:ea typeface="Times New Roman"/>
                <a:cs typeface="Times New Roman"/>
                <a:sym typeface="Times New Roman"/>
              </a:rPr>
              <a:t>К</a:t>
            </a:r>
            <a:r>
              <a:rPr lang="en-US" sz="2400" b="1" i="0" u="none" dirty="0" err="1">
                <a:solidFill>
                  <a:srgbClr val="FF0000"/>
                </a:solidFill>
                <a:latin typeface="Times New Roman"/>
                <a:ea typeface="Times New Roman"/>
                <a:cs typeface="Times New Roman"/>
                <a:sym typeface="Times New Roman"/>
              </a:rPr>
              <a:t>лассификация</a:t>
            </a:r>
            <a:r>
              <a:rPr lang="en-US" sz="1800" b="0" i="1" u="none" dirty="0">
                <a:solidFill>
                  <a:srgbClr val="000099"/>
                </a:solidFill>
                <a:latin typeface="Arial"/>
                <a:ea typeface="Arial"/>
                <a:cs typeface="Arial"/>
                <a:sym typeface="Arial"/>
              </a:rPr>
              <a:t> </a:t>
            </a:r>
            <a:r>
              <a:rPr lang="en-US" sz="2000" b="0" i="0" u="none" dirty="0">
                <a:solidFill>
                  <a:schemeClr val="dk1"/>
                </a:solidFill>
                <a:latin typeface="Arial"/>
                <a:ea typeface="Arial"/>
                <a:cs typeface="Arial"/>
                <a:sym typeface="Arial"/>
              </a:rPr>
              <a:t>-  </a:t>
            </a:r>
            <a:r>
              <a:rPr lang="en-US" sz="2400" b="0" i="0" u="none" dirty="0" err="1">
                <a:solidFill>
                  <a:schemeClr val="dk1"/>
                </a:solidFill>
                <a:latin typeface="Times New Roman"/>
                <a:ea typeface="Times New Roman"/>
                <a:cs typeface="Times New Roman"/>
                <a:sym typeface="Times New Roman"/>
              </a:rPr>
              <a:t>распределение</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предметов</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по</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группам</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на</a:t>
            </a:r>
            <a:endParaRPr dirty="0"/>
          </a:p>
          <a:p>
            <a:pPr marL="0" marR="0" lvl="0" indent="0" algn="l" rtl="0">
              <a:lnSpc>
                <a:spcPct val="100000"/>
              </a:lnSpc>
              <a:spcBef>
                <a:spcPts val="0"/>
              </a:spcBef>
              <a:spcAft>
                <a:spcPts val="0"/>
              </a:spcAft>
              <a:buClr>
                <a:schemeClr val="dk1"/>
              </a:buClr>
              <a:buSzPts val="2400"/>
              <a:buFont typeface="Times New Roman"/>
              <a:buNone/>
            </a:pP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основании</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общих</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признаков</a:t>
            </a:r>
            <a:r>
              <a:rPr lang="en-US" sz="2400" b="0" i="0" u="none" dirty="0">
                <a:solidFill>
                  <a:schemeClr val="dk1"/>
                </a:solidFill>
                <a:latin typeface="Times New Roman"/>
                <a:ea typeface="Times New Roman"/>
                <a:cs typeface="Times New Roman"/>
                <a:sym typeface="Times New Roman"/>
              </a:rPr>
              <a:t>.</a:t>
            </a:r>
            <a:endParaRPr dirty="0"/>
          </a:p>
        </p:txBody>
      </p:sp>
      <p:pic>
        <p:nvPicPr>
          <p:cNvPr id="286" name="Google Shape;286;p27"/>
          <p:cNvPicPr preferRelativeResize="0"/>
          <p:nvPr/>
        </p:nvPicPr>
        <p:blipFill rotWithShape="1">
          <a:blip r:embed="rId8">
            <a:alphaModFix/>
          </a:blip>
          <a:srcRect/>
          <a:stretch/>
        </p:blipFill>
        <p:spPr>
          <a:xfrm>
            <a:off x="328612" y="4406900"/>
            <a:ext cx="8480425" cy="884237"/>
          </a:xfrm>
          <a:prstGeom prst="rect">
            <a:avLst/>
          </a:prstGeom>
          <a:noFill/>
          <a:ln>
            <a:noFill/>
          </a:ln>
        </p:spPr>
      </p:pic>
      <p:pic>
        <p:nvPicPr>
          <p:cNvPr id="287" name="Google Shape;287;p27" descr="1"/>
          <p:cNvPicPr preferRelativeResize="0"/>
          <p:nvPr/>
        </p:nvPicPr>
        <p:blipFill rotWithShape="1">
          <a:blip r:embed="rId5">
            <a:alphaModFix/>
          </a:blip>
          <a:srcRect l="42605" t="64474" r="19473"/>
          <a:stretch/>
        </p:blipFill>
        <p:spPr>
          <a:xfrm>
            <a:off x="276225" y="3708400"/>
            <a:ext cx="527050" cy="631825"/>
          </a:xfrm>
          <a:prstGeom prst="rect">
            <a:avLst/>
          </a:prstGeom>
          <a:noFill/>
          <a:ln>
            <a:noFill/>
          </a:ln>
        </p:spPr>
      </p:pic>
      <p:pic>
        <p:nvPicPr>
          <p:cNvPr id="288" name="Google Shape;288;p27" descr="1"/>
          <p:cNvPicPr preferRelativeResize="0"/>
          <p:nvPr/>
        </p:nvPicPr>
        <p:blipFill rotWithShape="1">
          <a:blip r:embed="rId5">
            <a:alphaModFix/>
          </a:blip>
          <a:srcRect l="42605" t="64474" r="19473"/>
          <a:stretch/>
        </p:blipFill>
        <p:spPr>
          <a:xfrm>
            <a:off x="276225" y="4581525"/>
            <a:ext cx="522287" cy="627062"/>
          </a:xfrm>
          <a:prstGeom prst="rect">
            <a:avLst/>
          </a:prstGeom>
          <a:noFill/>
          <a:ln>
            <a:noFill/>
          </a:ln>
        </p:spPr>
      </p:pic>
      <p:sp>
        <p:nvSpPr>
          <p:cNvPr id="289" name="Google Shape;289;p27"/>
          <p:cNvSpPr txBox="1"/>
          <p:nvPr/>
        </p:nvSpPr>
        <p:spPr>
          <a:xfrm>
            <a:off x="798512" y="1058862"/>
            <a:ext cx="7658100" cy="517525"/>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FF0000"/>
              </a:buClr>
              <a:buSzPts val="2000"/>
              <a:buFont typeface="Times New Roman"/>
              <a:buNone/>
            </a:pPr>
            <a:r>
              <a:rPr lang="en-US" sz="2000" b="1" i="0" u="none">
                <a:solidFill>
                  <a:srgbClr val="FF0000"/>
                </a:solidFill>
                <a:latin typeface="Times New Roman"/>
                <a:ea typeface="Times New Roman"/>
                <a:cs typeface="Times New Roman"/>
                <a:sym typeface="Times New Roman"/>
              </a:rPr>
              <a:t>А</a:t>
            </a:r>
            <a:r>
              <a:rPr lang="en-US" sz="2400" b="1" i="0" u="none">
                <a:solidFill>
                  <a:srgbClr val="FF0000"/>
                </a:solidFill>
                <a:latin typeface="Times New Roman"/>
                <a:ea typeface="Times New Roman"/>
                <a:cs typeface="Times New Roman"/>
                <a:sym typeface="Times New Roman"/>
              </a:rPr>
              <a:t>нализ</a:t>
            </a:r>
            <a:r>
              <a:rPr lang="en-US" sz="2400" b="1" i="1" u="none">
                <a:solidFill>
                  <a:srgbClr val="000099"/>
                </a:solidFill>
                <a:latin typeface="Times New Roman"/>
                <a:ea typeface="Times New Roman"/>
                <a:cs typeface="Times New Roman"/>
                <a:sym typeface="Times New Roman"/>
              </a:rPr>
              <a:t> </a:t>
            </a:r>
            <a:r>
              <a:rPr lang="en-US" sz="2400" b="1" i="1" u="none">
                <a:solidFill>
                  <a:schemeClr val="dk1"/>
                </a:solidFill>
                <a:latin typeface="Times New Roman"/>
                <a:ea typeface="Times New Roman"/>
                <a:cs typeface="Times New Roman"/>
                <a:sym typeface="Times New Roman"/>
              </a:rPr>
              <a:t>-</a:t>
            </a:r>
            <a:r>
              <a:rPr lang="en-US" sz="2400" b="0" i="0" u="none">
                <a:solidFill>
                  <a:schemeClr val="dk1"/>
                </a:solidFill>
                <a:latin typeface="Times New Roman"/>
                <a:ea typeface="Times New Roman"/>
                <a:cs typeface="Times New Roman"/>
                <a:sym typeface="Times New Roman"/>
              </a:rPr>
              <a:t> разделение предмета на отдельные части</a:t>
            </a:r>
            <a:r>
              <a:rPr lang="en-US" sz="2000" b="0" i="0" u="none">
                <a:solidFill>
                  <a:schemeClr val="dk1"/>
                </a:solidFill>
                <a:latin typeface="Times New Roman"/>
                <a:ea typeface="Times New Roman"/>
                <a:cs typeface="Times New Roman"/>
                <a:sym typeface="Times New Roman"/>
              </a:rPr>
              <a:t>. </a:t>
            </a:r>
            <a:endParaRPr/>
          </a:p>
        </p:txBody>
      </p:sp>
      <p:sp>
        <p:nvSpPr>
          <p:cNvPr id="290" name="Google Shape;290;p27"/>
          <p:cNvSpPr txBox="1"/>
          <p:nvPr/>
        </p:nvSpPr>
        <p:spPr>
          <a:xfrm>
            <a:off x="715962" y="1828800"/>
            <a:ext cx="8070850" cy="83026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2000"/>
              <a:buFont typeface="Times New Roman"/>
              <a:buNone/>
            </a:pPr>
            <a:r>
              <a:rPr lang="en-US" sz="2000" b="1" i="0" u="none">
                <a:solidFill>
                  <a:srgbClr val="FF0000"/>
                </a:solidFill>
                <a:latin typeface="Times New Roman"/>
                <a:ea typeface="Times New Roman"/>
                <a:cs typeface="Times New Roman"/>
                <a:sym typeface="Times New Roman"/>
              </a:rPr>
              <a:t> </a:t>
            </a:r>
            <a:r>
              <a:rPr lang="en-US" sz="2400" b="1" i="0" u="none">
                <a:solidFill>
                  <a:srgbClr val="FF0000"/>
                </a:solidFill>
                <a:latin typeface="Times New Roman"/>
                <a:ea typeface="Times New Roman"/>
                <a:cs typeface="Times New Roman"/>
                <a:sym typeface="Times New Roman"/>
              </a:rPr>
              <a:t>Синтез</a:t>
            </a:r>
            <a:r>
              <a:rPr lang="en-US" sz="2400" b="1" i="1" u="none">
                <a:solidFill>
                  <a:srgbClr val="FF0000"/>
                </a:solidFill>
                <a:latin typeface="Times New Roman"/>
                <a:ea typeface="Times New Roman"/>
                <a:cs typeface="Times New Roman"/>
                <a:sym typeface="Times New Roman"/>
              </a:rPr>
              <a:t> </a:t>
            </a:r>
            <a:r>
              <a:rPr lang="en-US" sz="2000" b="1" i="1" u="none">
                <a:solidFill>
                  <a:schemeClr val="dk1"/>
                </a:solidFill>
                <a:latin typeface="Times New Roman"/>
                <a:ea typeface="Times New Roman"/>
                <a:cs typeface="Times New Roman"/>
                <a:sym typeface="Times New Roman"/>
              </a:rPr>
              <a:t>- </a:t>
            </a:r>
            <a:r>
              <a:rPr lang="en-US" sz="2400" b="0" i="0" u="none">
                <a:solidFill>
                  <a:schemeClr val="dk1"/>
                </a:solidFill>
                <a:latin typeface="Times New Roman"/>
                <a:ea typeface="Times New Roman"/>
                <a:cs typeface="Times New Roman"/>
                <a:sym typeface="Times New Roman"/>
              </a:rPr>
              <a:t>мысленное соединение частей предмета в единое целое с учетом их правильного расположения в предмете. </a:t>
            </a:r>
            <a:endParaRPr/>
          </a:p>
        </p:txBody>
      </p:sp>
      <p:sp>
        <p:nvSpPr>
          <p:cNvPr id="291" name="Google Shape;291;p27"/>
          <p:cNvSpPr txBox="1"/>
          <p:nvPr/>
        </p:nvSpPr>
        <p:spPr>
          <a:xfrm>
            <a:off x="777875" y="2760662"/>
            <a:ext cx="7678737" cy="89217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F0000"/>
              </a:buClr>
              <a:buSzPts val="2400"/>
              <a:buFont typeface="Times New Roman"/>
              <a:buNone/>
            </a:pPr>
            <a:r>
              <a:rPr lang="en-US" sz="2400" b="1" i="0" u="none" dirty="0" err="1">
                <a:solidFill>
                  <a:srgbClr val="FF0000"/>
                </a:solidFill>
                <a:latin typeface="Times New Roman"/>
                <a:ea typeface="Times New Roman"/>
                <a:cs typeface="Times New Roman"/>
                <a:sym typeface="Times New Roman"/>
              </a:rPr>
              <a:t>Обобщение</a:t>
            </a:r>
            <a:r>
              <a:rPr lang="en-US" sz="2800" b="1" i="0" u="none" dirty="0">
                <a:solidFill>
                  <a:srgbClr val="FF0000"/>
                </a:solidFill>
                <a:latin typeface="Times New Roman"/>
                <a:ea typeface="Times New Roman"/>
                <a:cs typeface="Times New Roman"/>
                <a:sym typeface="Times New Roman"/>
              </a:rPr>
              <a:t> </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объединение</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предметов</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явлений</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на</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основе</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общности</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их</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свойств</a:t>
            </a:r>
            <a:r>
              <a:rPr lang="en-US" sz="2400" b="0" i="0" u="none" dirty="0">
                <a:solidFill>
                  <a:schemeClr val="dk1"/>
                </a:solidFill>
                <a:latin typeface="Times New Roman"/>
                <a:ea typeface="Times New Roman"/>
                <a:cs typeface="Times New Roman"/>
                <a:sym typeface="Times New Roman"/>
              </a:rPr>
              <a:t>.</a:t>
            </a:r>
            <a:endParaRPr dirty="0"/>
          </a:p>
        </p:txBody>
      </p:sp>
      <p:sp>
        <p:nvSpPr>
          <p:cNvPr id="292" name="Google Shape;292;p27"/>
          <p:cNvSpPr txBox="1"/>
          <p:nvPr/>
        </p:nvSpPr>
        <p:spPr>
          <a:xfrm>
            <a:off x="735012" y="4430712"/>
            <a:ext cx="7843837" cy="8921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2000"/>
              <a:buFont typeface="Times New Roman"/>
              <a:buNone/>
            </a:pPr>
            <a:r>
              <a:rPr lang="en-US" sz="2000" b="1" i="0" u="none" dirty="0">
                <a:solidFill>
                  <a:srgbClr val="FF0000"/>
                </a:solidFill>
                <a:latin typeface="Times New Roman"/>
                <a:ea typeface="Times New Roman"/>
                <a:cs typeface="Times New Roman"/>
                <a:sym typeface="Times New Roman"/>
              </a:rPr>
              <a:t> </a:t>
            </a:r>
            <a:r>
              <a:rPr lang="en-US" sz="2400" b="1" i="0" u="none" dirty="0" err="1">
                <a:solidFill>
                  <a:srgbClr val="FF0000"/>
                </a:solidFill>
                <a:latin typeface="Times New Roman"/>
                <a:ea typeface="Times New Roman"/>
                <a:cs typeface="Times New Roman"/>
                <a:sym typeface="Times New Roman"/>
              </a:rPr>
              <a:t>Сравнение</a:t>
            </a:r>
            <a:r>
              <a:rPr lang="en-US" sz="2800" b="1" i="1" u="none" dirty="0">
                <a:solidFill>
                  <a:srgbClr val="FF0000"/>
                </a:solidFill>
                <a:latin typeface="Times New Roman"/>
                <a:ea typeface="Times New Roman"/>
                <a:cs typeface="Times New Roman"/>
                <a:sym typeface="Times New Roman"/>
              </a:rPr>
              <a:t> </a:t>
            </a:r>
            <a:r>
              <a:rPr lang="en-US" sz="2400" b="0" i="1" u="none" dirty="0">
                <a:solidFill>
                  <a:schemeClr val="dk1"/>
                </a:solidFill>
                <a:latin typeface="Times New Roman"/>
                <a:ea typeface="Times New Roman"/>
                <a:cs typeface="Times New Roman"/>
                <a:sym typeface="Times New Roman"/>
              </a:rPr>
              <a:t>-</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установление</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сходства</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или</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различия</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предметов</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по</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признакам</a:t>
            </a:r>
            <a:r>
              <a:rPr lang="en-US" sz="2400" b="0" i="0" u="none" dirty="0">
                <a:solidFill>
                  <a:schemeClr val="dk1"/>
                </a:solidFill>
                <a:latin typeface="Times New Roman"/>
                <a:ea typeface="Times New Roman"/>
                <a:cs typeface="Times New Roman"/>
                <a:sym typeface="Times New Roman"/>
              </a:rPr>
              <a:t>.</a:t>
            </a:r>
            <a:endParaRPr dirty="0"/>
          </a:p>
        </p:txBody>
      </p:sp>
      <p:sp>
        <p:nvSpPr>
          <p:cNvPr id="293" name="Google Shape;293;p27"/>
          <p:cNvSpPr/>
          <p:nvPr/>
        </p:nvSpPr>
        <p:spPr>
          <a:xfrm>
            <a:off x="346075" y="5403850"/>
            <a:ext cx="8440737" cy="1006475"/>
          </a:xfrm>
          <a:prstGeom prst="roundRect">
            <a:avLst>
              <a:gd name="adj" fmla="val 3782"/>
            </a:avLst>
          </a:prstGeom>
          <a:solidFill>
            <a:srgbClr val="EEF7D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1800"/>
              <a:buFont typeface="Times New Roman"/>
              <a:buNone/>
            </a:pPr>
            <a:r>
              <a:rPr lang="en-US" sz="1800" b="1" i="1" u="none" dirty="0">
                <a:solidFill>
                  <a:srgbClr val="FF0000"/>
                </a:solidFill>
                <a:latin typeface="Times New Roman"/>
                <a:ea typeface="Times New Roman"/>
                <a:cs typeface="Times New Roman"/>
                <a:sym typeface="Times New Roman"/>
              </a:rPr>
              <a:t>       </a:t>
            </a:r>
            <a:r>
              <a:rPr lang="en-US" sz="2400" b="1" i="0" u="none" dirty="0" err="1">
                <a:solidFill>
                  <a:srgbClr val="FF0000"/>
                </a:solidFill>
                <a:latin typeface="Times New Roman"/>
                <a:ea typeface="Times New Roman"/>
                <a:cs typeface="Times New Roman"/>
                <a:sym typeface="Times New Roman"/>
              </a:rPr>
              <a:t>Отрицание</a:t>
            </a:r>
            <a:r>
              <a:rPr lang="en-US" sz="2000" b="1" i="0" u="none" dirty="0">
                <a:solidFill>
                  <a:srgbClr val="000099"/>
                </a:solidFill>
                <a:latin typeface="Times New Roman"/>
                <a:ea typeface="Times New Roman"/>
                <a:cs typeface="Times New Roman"/>
                <a:sym typeface="Times New Roman"/>
              </a:rPr>
              <a:t> </a:t>
            </a:r>
            <a:r>
              <a:rPr lang="en-US" sz="2000" b="1" i="1"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логическая</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операция</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результатом</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которой</a:t>
            </a:r>
            <a:r>
              <a:rPr lang="en-US" sz="2400" b="0" i="0" u="none" dirty="0">
                <a:solidFill>
                  <a:schemeClr val="dk1"/>
                </a:solidFill>
                <a:latin typeface="Times New Roman"/>
                <a:ea typeface="Times New Roman"/>
                <a:cs typeface="Times New Roman"/>
                <a:sym typeface="Times New Roman"/>
              </a:rPr>
              <a:t> </a:t>
            </a:r>
            <a:endParaRPr dirty="0"/>
          </a:p>
          <a:p>
            <a:pPr marL="0" marR="0" lvl="0" indent="0" algn="l" rtl="0">
              <a:lnSpc>
                <a:spcPct val="100000"/>
              </a:lnSpc>
              <a:spcBef>
                <a:spcPts val="0"/>
              </a:spcBef>
              <a:spcAft>
                <a:spcPts val="0"/>
              </a:spcAft>
              <a:buClr>
                <a:schemeClr val="dk1"/>
              </a:buClr>
              <a:buSzPts val="2400"/>
              <a:buFont typeface="Times New Roman"/>
              <a:buNone/>
            </a:pP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является</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суждение</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противоположное</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исходному</a:t>
            </a:r>
            <a:r>
              <a:rPr lang="en-US" sz="2400" b="0" i="0" u="none" dirty="0">
                <a:solidFill>
                  <a:schemeClr val="dk1"/>
                </a:solidFill>
                <a:latin typeface="Times New Roman"/>
                <a:ea typeface="Times New Roman"/>
                <a:cs typeface="Times New Roman"/>
                <a:sym typeface="Times New Roman"/>
              </a:rPr>
              <a:t>, </a:t>
            </a:r>
            <a:endParaRPr dirty="0"/>
          </a:p>
          <a:p>
            <a:pPr marL="0" marR="0" lvl="0" indent="0" algn="l" rtl="0">
              <a:lnSpc>
                <a:spcPct val="100000"/>
              </a:lnSpc>
              <a:spcBef>
                <a:spcPts val="0"/>
              </a:spcBef>
              <a:spcAft>
                <a:spcPts val="0"/>
              </a:spcAft>
              <a:buClr>
                <a:schemeClr val="dk1"/>
              </a:buClr>
              <a:buSzPts val="2400"/>
              <a:buFont typeface="Times New Roman"/>
              <a:buNone/>
            </a:pP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обозначается</a:t>
            </a:r>
            <a:r>
              <a:rPr lang="en-US" sz="2400" b="0" i="0" u="none" dirty="0">
                <a:solidFill>
                  <a:schemeClr val="dk1"/>
                </a:solidFill>
                <a:latin typeface="Times New Roman"/>
                <a:ea typeface="Times New Roman"/>
                <a:cs typeface="Times New Roman"/>
                <a:sym typeface="Times New Roman"/>
              </a:rPr>
              <a:t> </a:t>
            </a:r>
            <a:r>
              <a:rPr lang="en-US" sz="2400" b="0" i="0" u="none" dirty="0" err="1">
                <a:solidFill>
                  <a:schemeClr val="dk1"/>
                </a:solidFill>
                <a:latin typeface="Times New Roman"/>
                <a:ea typeface="Times New Roman"/>
                <a:cs typeface="Times New Roman"/>
                <a:sym typeface="Times New Roman"/>
              </a:rPr>
              <a:t>частицей</a:t>
            </a:r>
            <a:r>
              <a:rPr lang="en-US" sz="2400" b="0" i="0" u="none" dirty="0">
                <a:solidFill>
                  <a:schemeClr val="dk1"/>
                </a:solidFill>
                <a:latin typeface="Times New Roman"/>
                <a:ea typeface="Times New Roman"/>
                <a:cs typeface="Times New Roman"/>
                <a:sym typeface="Times New Roman"/>
              </a:rPr>
              <a:t> «НЕ».</a:t>
            </a:r>
            <a:endParaRPr dirty="0"/>
          </a:p>
        </p:txBody>
      </p:sp>
      <p:pic>
        <p:nvPicPr>
          <p:cNvPr id="294" name="Google Shape;294;p27" descr="1"/>
          <p:cNvPicPr preferRelativeResize="0"/>
          <p:nvPr/>
        </p:nvPicPr>
        <p:blipFill rotWithShape="1">
          <a:blip r:embed="rId5">
            <a:alphaModFix/>
          </a:blip>
          <a:srcRect l="42605" t="64474" r="19473"/>
          <a:stretch/>
        </p:blipFill>
        <p:spPr>
          <a:xfrm>
            <a:off x="252412" y="5483225"/>
            <a:ext cx="522287" cy="6270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8" name="TextBox 7">
            <a:extLst>
              <a:ext uri="{FF2B5EF4-FFF2-40B4-BE49-F238E27FC236}">
                <a16:creationId xmlns:a16="http://schemas.microsoft.com/office/drawing/2014/main" id="{83B777D3-AA56-4355-B47E-BA1F953D093F}"/>
              </a:ext>
            </a:extLst>
          </p:cNvPr>
          <p:cNvSpPr txBox="1"/>
          <p:nvPr/>
        </p:nvSpPr>
        <p:spPr>
          <a:xfrm>
            <a:off x="435936" y="745588"/>
            <a:ext cx="8286034" cy="1077218"/>
          </a:xfrm>
          <a:prstGeom prst="rect">
            <a:avLst/>
          </a:prstGeom>
          <a:noFill/>
        </p:spPr>
        <p:txBody>
          <a:bodyPr wrap="square">
            <a:spAutoFit/>
          </a:bodyPr>
          <a:lstStyle/>
          <a:p>
            <a:pPr algn="ctr"/>
            <a:r>
              <a:rPr kumimoji="0" lang="ru-RU" altLang="ru-RU" sz="3200" b="1" i="0" u="none" strike="noStrike" kern="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Задания, направленные на развитие логического мышления:</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55265226-DB48-468A-9349-1EF8E68570AC}"/>
              </a:ext>
            </a:extLst>
          </p:cNvPr>
          <p:cNvSpPr>
            <a:spLocks noGrp="1"/>
          </p:cNvSpPr>
          <p:nvPr>
            <p:ph type="body" idx="1"/>
          </p:nvPr>
        </p:nvSpPr>
        <p:spPr>
          <a:xfrm>
            <a:off x="904819" y="1838077"/>
            <a:ext cx="7527150" cy="2866153"/>
          </a:xfrm>
        </p:spPr>
        <p:txBody>
          <a:bodyPr/>
          <a:lstStyle/>
          <a:p>
            <a:pPr marL="571500" indent="-342900">
              <a:buFont typeface="Arial" panose="020B0604020202020204" pitchFamily="34" charset="0"/>
              <a:buChar char="•"/>
            </a:pPr>
            <a:r>
              <a:rPr lang="ru-RU" sz="2400" dirty="0">
                <a:solidFill>
                  <a:schemeClr val="accent3">
                    <a:lumMod val="25000"/>
                  </a:schemeClr>
                </a:solidFill>
                <a:latin typeface="Times New Roman" panose="02020603050405020304" pitchFamily="18" charset="0"/>
                <a:cs typeface="Times New Roman" panose="02020603050405020304" pitchFamily="18" charset="0"/>
              </a:rPr>
              <a:t>Задачи на смекалку.</a:t>
            </a:r>
          </a:p>
          <a:p>
            <a:pPr marL="571500" indent="-342900">
              <a:buFont typeface="Arial" panose="020B0604020202020204" pitchFamily="34" charset="0"/>
              <a:buChar char="•"/>
            </a:pPr>
            <a:r>
              <a:rPr lang="ru-RU" sz="2400" dirty="0">
                <a:solidFill>
                  <a:schemeClr val="accent3">
                    <a:lumMod val="25000"/>
                  </a:schemeClr>
                </a:solidFill>
                <a:latin typeface="Times New Roman" panose="02020603050405020304" pitchFamily="18" charset="0"/>
                <a:cs typeface="Times New Roman" panose="02020603050405020304" pitchFamily="18" charset="0"/>
              </a:rPr>
              <a:t>Задачи-шутки.</a:t>
            </a:r>
          </a:p>
          <a:p>
            <a:pPr marL="571500" indent="-342900">
              <a:buFont typeface="Arial" panose="020B0604020202020204" pitchFamily="34" charset="0"/>
              <a:buChar char="•"/>
            </a:pPr>
            <a:r>
              <a:rPr lang="ru-RU" sz="2400" dirty="0">
                <a:solidFill>
                  <a:schemeClr val="accent3">
                    <a:lumMod val="25000"/>
                  </a:schemeClr>
                </a:solidFill>
                <a:latin typeface="Times New Roman" panose="02020603050405020304" pitchFamily="18" charset="0"/>
                <a:cs typeface="Times New Roman" panose="02020603050405020304" pitchFamily="18" charset="0"/>
              </a:rPr>
              <a:t>Числовые фигуры.</a:t>
            </a:r>
          </a:p>
          <a:p>
            <a:pPr marL="571500" indent="-342900">
              <a:buFont typeface="Arial" panose="020B0604020202020204" pitchFamily="34" charset="0"/>
              <a:buChar char="•"/>
            </a:pPr>
            <a:r>
              <a:rPr lang="ru-RU" sz="2400" dirty="0">
                <a:solidFill>
                  <a:schemeClr val="accent3">
                    <a:lumMod val="25000"/>
                  </a:schemeClr>
                </a:solidFill>
                <a:latin typeface="Times New Roman" panose="02020603050405020304" pitchFamily="18" charset="0"/>
                <a:cs typeface="Times New Roman" panose="02020603050405020304" pitchFamily="18" charset="0"/>
              </a:rPr>
              <a:t>Задачи с геометрическим содержанием.</a:t>
            </a:r>
          </a:p>
          <a:p>
            <a:pPr marL="571500" indent="-342900">
              <a:buFont typeface="Arial" panose="020B0604020202020204" pitchFamily="34" charset="0"/>
              <a:buChar char="•"/>
            </a:pPr>
            <a:r>
              <a:rPr lang="ru-RU" sz="2400" dirty="0">
                <a:solidFill>
                  <a:schemeClr val="accent3">
                    <a:lumMod val="25000"/>
                  </a:schemeClr>
                </a:solidFill>
                <a:latin typeface="Times New Roman" panose="02020603050405020304" pitchFamily="18" charset="0"/>
                <a:cs typeface="Times New Roman" panose="02020603050405020304" pitchFamily="18" charset="0"/>
              </a:rPr>
              <a:t>Логические упражнения со словами.</a:t>
            </a:r>
          </a:p>
          <a:p>
            <a:pPr marL="571500" indent="-342900">
              <a:buFont typeface="Arial" panose="020B0604020202020204" pitchFamily="34" charset="0"/>
              <a:buChar char="•"/>
            </a:pPr>
            <a:r>
              <a:rPr lang="ru-RU" sz="2400" dirty="0">
                <a:solidFill>
                  <a:schemeClr val="accent3">
                    <a:lumMod val="25000"/>
                  </a:schemeClr>
                </a:solidFill>
                <a:latin typeface="Times New Roman" panose="02020603050405020304" pitchFamily="18" charset="0"/>
                <a:cs typeface="Times New Roman" panose="02020603050405020304" pitchFamily="18" charset="0"/>
              </a:rPr>
              <a:t>Математические игры.</a:t>
            </a:r>
          </a:p>
          <a:p>
            <a:pPr marL="571500" indent="-342900">
              <a:buFont typeface="Arial" panose="020B0604020202020204" pitchFamily="34" charset="0"/>
              <a:buChar char="•"/>
            </a:pPr>
            <a:r>
              <a:rPr lang="ru-RU" sz="2400" dirty="0">
                <a:solidFill>
                  <a:schemeClr val="accent3">
                    <a:lumMod val="25000"/>
                  </a:schemeClr>
                </a:solidFill>
                <a:latin typeface="Times New Roman" panose="02020603050405020304" pitchFamily="18" charset="0"/>
                <a:cs typeface="Times New Roman" panose="02020603050405020304" pitchFamily="18" charset="0"/>
              </a:rPr>
              <a:t>Кроссворды и ребусы.</a:t>
            </a:r>
            <a:endParaRPr lang="ru-RU" sz="2800" dirty="0">
              <a:solidFill>
                <a:schemeClr val="accent3">
                  <a:lumMod val="2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E8F6FDA-96F4-4D1C-9306-28C928EDD6DC}"/>
              </a:ext>
            </a:extLst>
          </p:cNvPr>
          <p:cNvSpPr txBox="1"/>
          <p:nvPr/>
        </p:nvSpPr>
        <p:spPr>
          <a:xfrm>
            <a:off x="287079" y="4719501"/>
            <a:ext cx="8633637" cy="1950465"/>
          </a:xfrm>
          <a:prstGeom prst="rect">
            <a:avLst/>
          </a:prstGeom>
          <a:noFill/>
        </p:spPr>
        <p:txBody>
          <a:bodyPr wrap="square">
            <a:spAutoFit/>
          </a:bodyPr>
          <a:lstStyle/>
          <a:p>
            <a:pPr algn="just"/>
            <a:r>
              <a:rPr kumimoji="0" lang="ru-RU" sz="2000" b="0" i="0" u="none" strike="noStrike" kern="1200" cap="none" spc="0" normalizeH="0" baseline="0" noProof="0" dirty="0">
                <a:ln>
                  <a:noFill/>
                </a:ln>
                <a:solidFill>
                  <a:srgbClr val="002060"/>
                </a:solidFill>
                <a:effectLst/>
                <a:uLnTx/>
                <a:uFillTx/>
                <a:latin typeface="Calibri"/>
                <a:ea typeface="+mn-ea"/>
                <a:cs typeface="Arial"/>
                <a:sym typeface="Arial"/>
              </a:rPr>
              <a:t> </a:t>
            </a:r>
            <a:r>
              <a:rPr kumimoji="0" lang="ru-RU" sz="2000" b="0" i="0" u="none" strike="noStrike" kern="1200" cap="none" spc="0" normalizeH="0" baseline="0" noProof="0" dirty="0">
                <a:ln>
                  <a:noFill/>
                </a:ln>
                <a:solidFill>
                  <a:schemeClr val="accent3">
                    <a:lumMod val="25000"/>
                  </a:schemeClr>
                </a:solidFill>
                <a:effectLst/>
                <a:uLnTx/>
                <a:uFillTx/>
                <a:latin typeface="Times New Roman" panose="02020603050405020304" pitchFamily="18" charset="0"/>
                <a:ea typeface="+mn-ea"/>
                <a:cs typeface="Times New Roman" panose="02020603050405020304" pitchFamily="18" charset="0"/>
                <a:sym typeface="Arial"/>
              </a:rPr>
              <a:t>Роль задач – активизировать умственную деятельность, уметь планировать свои действия, обдумывать их, искать ответ, проявляя при этом творчество. Такая работа активизирует мыслительную деятельность ребёнка, развивает ум, позволяет расширять, углублять математические представления, закреплять полученные знания и умения, упражнять в применении их в других видах деятельности, в новой обстановке.</a:t>
            </a:r>
            <a:endParaRPr lang="ru-RU" dirty="0">
              <a:solidFill>
                <a:schemeClr val="accent3">
                  <a:lumMod val="2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9" name="Google Shape;239;p23"/>
          <p:cNvSpPr txBox="1"/>
          <p:nvPr/>
        </p:nvSpPr>
        <p:spPr>
          <a:xfrm>
            <a:off x="6584339" y="3092450"/>
            <a:ext cx="1771650" cy="3365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 name="Заголовок 2">
            <a:extLst>
              <a:ext uri="{FF2B5EF4-FFF2-40B4-BE49-F238E27FC236}">
                <a16:creationId xmlns:a16="http://schemas.microsoft.com/office/drawing/2014/main" id="{4DA2B5AA-BD24-4829-90E7-BB76AA990D76}"/>
              </a:ext>
            </a:extLst>
          </p:cNvPr>
          <p:cNvSpPr>
            <a:spLocks noGrp="1"/>
          </p:cNvSpPr>
          <p:nvPr>
            <p:ph type="title"/>
          </p:nvPr>
        </p:nvSpPr>
        <p:spPr>
          <a:xfrm>
            <a:off x="903287" y="198437"/>
            <a:ext cx="6302375" cy="801023"/>
          </a:xfrm>
        </p:spPr>
        <p:txBody>
          <a:bodyPr/>
          <a:lstStyle/>
          <a:p>
            <a:r>
              <a:rPr lang="ru-RU" dirty="0">
                <a:solidFill>
                  <a:srgbClr val="FF0000"/>
                </a:solidFill>
                <a:latin typeface="Times New Roman" panose="02020603050405020304" pitchFamily="18" charset="0"/>
                <a:cs typeface="Times New Roman" panose="02020603050405020304" pitchFamily="18" charset="0"/>
              </a:rPr>
              <a:t>Логические задачи</a:t>
            </a:r>
          </a:p>
        </p:txBody>
      </p:sp>
      <p:sp>
        <p:nvSpPr>
          <p:cNvPr id="237" name="Google Shape;237;p23"/>
          <p:cNvSpPr/>
          <p:nvPr/>
        </p:nvSpPr>
        <p:spPr>
          <a:xfrm rot="10800000">
            <a:off x="499730" y="905503"/>
            <a:ext cx="8144539" cy="5264038"/>
          </a:xfrm>
          <a:custGeom>
            <a:avLst/>
            <a:gdLst/>
            <a:ahLst/>
            <a:cxnLst/>
            <a:rect l="l" t="t" r="r" b="b"/>
            <a:pathLst>
              <a:path w="3796" h="816" extrusionOk="0">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ln/>
        </p:spPr>
        <p:style>
          <a:lnRef idx="1">
            <a:schemeClr val="accent5"/>
          </a:lnRef>
          <a:fillRef idx="2">
            <a:schemeClr val="accent5"/>
          </a:fillRef>
          <a:effectRef idx="1">
            <a:schemeClr val="accent5"/>
          </a:effectRef>
          <a:fontRef idx="minor">
            <a:schemeClr val="dk1"/>
          </a:fontRef>
        </p:style>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dirty="0">
              <a:latin typeface="Arial"/>
              <a:ea typeface="Arial"/>
              <a:cs typeface="Arial"/>
              <a:sym typeface="Arial"/>
            </a:endParaRPr>
          </a:p>
        </p:txBody>
      </p:sp>
      <p:sp>
        <p:nvSpPr>
          <p:cNvPr id="238" name="Google Shape;238;p23"/>
          <p:cNvSpPr/>
          <p:nvPr/>
        </p:nvSpPr>
        <p:spPr>
          <a:xfrm>
            <a:off x="978194" y="1341437"/>
            <a:ext cx="7091918" cy="4517103"/>
          </a:xfrm>
          <a:custGeom>
            <a:avLst/>
            <a:gdLst/>
            <a:ahLst/>
            <a:cxnLst/>
            <a:rect l="l" t="t" r="r" b="b"/>
            <a:pathLst>
              <a:path w="3796" h="816" extrusionOk="0">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ln/>
        </p:spPr>
        <p:style>
          <a:lnRef idx="1">
            <a:schemeClr val="accent3"/>
          </a:lnRef>
          <a:fillRef idx="2">
            <a:schemeClr val="accent3"/>
          </a:fillRef>
          <a:effectRef idx="1">
            <a:schemeClr val="accent3"/>
          </a:effectRef>
          <a:fontRef idx="minor">
            <a:schemeClr val="dk1"/>
          </a:fontRef>
        </p:style>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ru-RU" sz="2400" dirty="0">
                <a:latin typeface="Times New Roman" panose="02020603050405020304" pitchFamily="18" charset="0"/>
                <a:cs typeface="Times New Roman" panose="02020603050405020304" pitchFamily="18" charset="0"/>
              </a:rPr>
              <a:t>● Пять рыбаков за 5 часов распотрошили 5 судаков. За сколько часов 100 рыбаков распотрошат 100 судаков?</a:t>
            </a:r>
          </a:p>
          <a:p>
            <a:pPr marL="0" marR="0" lvl="0" indent="0" algn="just" rtl="0">
              <a:lnSpc>
                <a:spcPct val="100000"/>
              </a:lnSpc>
              <a:spcBef>
                <a:spcPts val="0"/>
              </a:spcBef>
              <a:spcAft>
                <a:spcPts val="0"/>
              </a:spcAft>
              <a:buNone/>
            </a:pPr>
            <a:r>
              <a:rPr lang="ru-RU" sz="2400" dirty="0">
                <a:latin typeface="Times New Roman" panose="02020603050405020304" pitchFamily="18" charset="0"/>
                <a:cs typeface="Times New Roman" panose="02020603050405020304" pitchFamily="18" charset="0"/>
              </a:rPr>
              <a:t> </a:t>
            </a:r>
          </a:p>
          <a:p>
            <a:pPr marL="0" marR="0" lvl="0" indent="0" algn="just" rtl="0">
              <a:lnSpc>
                <a:spcPct val="100000"/>
              </a:lnSpc>
              <a:spcBef>
                <a:spcPts val="0"/>
              </a:spcBef>
              <a:spcAft>
                <a:spcPts val="0"/>
              </a:spcAft>
              <a:buNone/>
            </a:pPr>
            <a:r>
              <a:rPr lang="ru-RU" sz="2400" dirty="0">
                <a:latin typeface="Times New Roman" panose="02020603050405020304" pitchFamily="18" charset="0"/>
                <a:cs typeface="Times New Roman" panose="02020603050405020304" pitchFamily="18" charset="0"/>
              </a:rPr>
              <a:t>● Коля, Дима и Алёша были на рыбалке. Определи, где чей улов, если Дима и Коля поймали по 2 большие рыбки, а Алёша и Дима – по 4 маленькие? </a:t>
            </a:r>
          </a:p>
          <a:p>
            <a:pPr marL="0" marR="0" lvl="0" indent="0" algn="just" rtl="0">
              <a:lnSpc>
                <a:spcPct val="100000"/>
              </a:lnSpc>
              <a:spcBef>
                <a:spcPts val="0"/>
              </a:spcBef>
              <a:spcAft>
                <a:spcPts val="0"/>
              </a:spcAft>
              <a:buNone/>
            </a:pPr>
            <a:endParaRPr lang="ru-RU" sz="2400" dirty="0">
              <a:latin typeface="Times New Roman" panose="02020603050405020304" pitchFamily="18" charset="0"/>
              <a:cs typeface="Times New Roman" panose="02020603050405020304" pitchFamily="18" charset="0"/>
            </a:endParaRPr>
          </a:p>
          <a:p>
            <a:pPr marL="0" marR="0" lvl="0" indent="0" algn="just" rtl="0">
              <a:lnSpc>
                <a:spcPct val="100000"/>
              </a:lnSpc>
              <a:spcBef>
                <a:spcPts val="0"/>
              </a:spcBef>
              <a:spcAft>
                <a:spcPts val="0"/>
              </a:spcAft>
              <a:buNone/>
            </a:pPr>
            <a:r>
              <a:rPr lang="ru-RU" sz="2400" dirty="0">
                <a:latin typeface="Times New Roman" panose="02020603050405020304" pitchFamily="18" charset="0"/>
                <a:cs typeface="Times New Roman" panose="02020603050405020304" pitchFamily="18" charset="0"/>
              </a:rPr>
              <a:t>● В трех букетах всего 15 роз. В первом и во втором вместе 8 роз, а во втором и в третьем вместе 12 роз. Сколько роз в каждом букете?</a:t>
            </a:r>
            <a:endParaRPr lang="ru-RU" sz="1800" b="0" i="0" u="none" dirty="0">
              <a:latin typeface="Times New Roman" panose="02020603050405020304" pitchFamily="18" charset="0"/>
              <a:ea typeface="Arial"/>
              <a:cs typeface="Times New Roman" panose="02020603050405020304" pitchFamily="18" charset="0"/>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0481DB42-3C6A-4C08-86CF-3A6AEB567814}"/>
              </a:ext>
            </a:extLst>
          </p:cNvPr>
          <p:cNvSpPr>
            <a:spLocks noGrp="1"/>
          </p:cNvSpPr>
          <p:nvPr>
            <p:ph type="title"/>
          </p:nvPr>
        </p:nvSpPr>
        <p:spPr>
          <a:xfrm>
            <a:off x="829995" y="365760"/>
            <a:ext cx="6974303" cy="1335449"/>
          </a:xfrm>
        </p:spPr>
        <p:txBody>
          <a:bodyPr/>
          <a:lstStyle/>
          <a:p>
            <a:pPr algn="ctr"/>
            <a:r>
              <a:rPr lang="ru-RU" dirty="0">
                <a:solidFill>
                  <a:srgbClr val="FF0000"/>
                </a:solidFill>
                <a:latin typeface="Times New Roman" panose="02020603050405020304" pitchFamily="18" charset="0"/>
                <a:cs typeface="Times New Roman" panose="02020603050405020304" pitchFamily="18" charset="0"/>
              </a:rPr>
              <a:t>Задачи на построение цепи рассуждений</a:t>
            </a:r>
          </a:p>
        </p:txBody>
      </p:sp>
      <p:pic>
        <p:nvPicPr>
          <p:cNvPr id="8" name="Рисунок 7">
            <a:extLst>
              <a:ext uri="{FF2B5EF4-FFF2-40B4-BE49-F238E27FC236}">
                <a16:creationId xmlns:a16="http://schemas.microsoft.com/office/drawing/2014/main" id="{377B68AA-8B00-4643-9F90-7D01D668F9BC}"/>
              </a:ext>
            </a:extLst>
          </p:cNvPr>
          <p:cNvPicPr>
            <a:picLocks noChangeAspect="1"/>
          </p:cNvPicPr>
          <p:nvPr/>
        </p:nvPicPr>
        <p:blipFill>
          <a:blip r:embed="rId2"/>
          <a:stretch>
            <a:fillRect/>
          </a:stretch>
        </p:blipFill>
        <p:spPr>
          <a:xfrm>
            <a:off x="673359" y="2208629"/>
            <a:ext cx="8034541" cy="4079630"/>
          </a:xfrm>
          <a:prstGeom prst="rect">
            <a:avLst/>
          </a:prstGeom>
        </p:spPr>
      </p:pic>
    </p:spTree>
    <p:extLst>
      <p:ext uri="{BB962C8B-B14F-4D97-AF65-F5344CB8AC3E}">
        <p14:creationId xmlns:p14="http://schemas.microsoft.com/office/powerpoint/2010/main" val="112866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9A285F-4442-4263-A5D7-24A3DC22BF7A}"/>
              </a:ext>
            </a:extLst>
          </p:cNvPr>
          <p:cNvSpPr>
            <a:spLocks noGrp="1"/>
          </p:cNvSpPr>
          <p:nvPr>
            <p:ph type="title"/>
          </p:nvPr>
        </p:nvSpPr>
        <p:spPr>
          <a:xfrm>
            <a:off x="703385" y="-329609"/>
            <a:ext cx="6707508" cy="2392326"/>
          </a:xfrm>
        </p:spPr>
        <p:txBody>
          <a:bodyPr/>
          <a:lstStyle/>
          <a:p>
            <a:pPr algn="ctr"/>
            <a:r>
              <a:rPr kumimoji="0" lang="ru-RU" sz="2800" b="1" i="0" u="none" strike="noStrike" kern="1200" cap="all"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Задачи, требующие нестандартного  мышления </a:t>
            </a:r>
            <a:endParaRPr lang="ru-RU" sz="3200" dirty="0">
              <a:solidFill>
                <a:srgbClr val="FF0000"/>
              </a:solidFill>
            </a:endParaRPr>
          </a:p>
        </p:txBody>
      </p:sp>
      <p:pic>
        <p:nvPicPr>
          <p:cNvPr id="4" name="Рисунок 3">
            <a:extLst>
              <a:ext uri="{FF2B5EF4-FFF2-40B4-BE49-F238E27FC236}">
                <a16:creationId xmlns:a16="http://schemas.microsoft.com/office/drawing/2014/main" id="{40E62701-7E02-4AC7-BEC4-EAD14F804EA6}"/>
              </a:ext>
            </a:extLst>
          </p:cNvPr>
          <p:cNvPicPr>
            <a:picLocks noChangeAspect="1"/>
          </p:cNvPicPr>
          <p:nvPr/>
        </p:nvPicPr>
        <p:blipFill>
          <a:blip r:embed="rId2"/>
          <a:stretch>
            <a:fillRect/>
          </a:stretch>
        </p:blipFill>
        <p:spPr>
          <a:xfrm>
            <a:off x="1125415" y="1913388"/>
            <a:ext cx="7202659" cy="4585178"/>
          </a:xfrm>
          <a:prstGeom prst="rect">
            <a:avLst/>
          </a:prstGeom>
        </p:spPr>
      </p:pic>
    </p:spTree>
    <p:extLst>
      <p:ext uri="{BB962C8B-B14F-4D97-AF65-F5344CB8AC3E}">
        <p14:creationId xmlns:p14="http://schemas.microsoft.com/office/powerpoint/2010/main" val="311289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0ED06F9-6BD2-4FE1-B349-0D34E3251949}"/>
              </a:ext>
            </a:extLst>
          </p:cNvPr>
          <p:cNvPicPr>
            <a:picLocks noChangeAspect="1"/>
          </p:cNvPicPr>
          <p:nvPr/>
        </p:nvPicPr>
        <p:blipFill>
          <a:blip r:embed="rId2"/>
          <a:stretch>
            <a:fillRect/>
          </a:stretch>
        </p:blipFill>
        <p:spPr>
          <a:xfrm>
            <a:off x="3608489" y="2611210"/>
            <a:ext cx="2517866" cy="3792041"/>
          </a:xfrm>
          <a:prstGeom prst="rect">
            <a:avLst/>
          </a:prstGeom>
        </p:spPr>
      </p:pic>
      <p:pic>
        <p:nvPicPr>
          <p:cNvPr id="6" name="Рисунок 5">
            <a:extLst>
              <a:ext uri="{FF2B5EF4-FFF2-40B4-BE49-F238E27FC236}">
                <a16:creationId xmlns:a16="http://schemas.microsoft.com/office/drawing/2014/main" id="{181F238D-D0BA-4ECF-BE73-2C224616FC0E}"/>
              </a:ext>
            </a:extLst>
          </p:cNvPr>
          <p:cNvPicPr>
            <a:picLocks noChangeAspect="1"/>
          </p:cNvPicPr>
          <p:nvPr/>
        </p:nvPicPr>
        <p:blipFill>
          <a:blip r:embed="rId3"/>
          <a:stretch>
            <a:fillRect/>
          </a:stretch>
        </p:blipFill>
        <p:spPr>
          <a:xfrm>
            <a:off x="6392029" y="3020104"/>
            <a:ext cx="1600031" cy="2974252"/>
          </a:xfrm>
          <a:prstGeom prst="rect">
            <a:avLst/>
          </a:prstGeom>
        </p:spPr>
      </p:pic>
      <p:sp>
        <p:nvSpPr>
          <p:cNvPr id="8" name="TextBox 7">
            <a:extLst>
              <a:ext uri="{FF2B5EF4-FFF2-40B4-BE49-F238E27FC236}">
                <a16:creationId xmlns:a16="http://schemas.microsoft.com/office/drawing/2014/main" id="{7A78CB26-6AC6-4393-B968-62834E844292}"/>
              </a:ext>
            </a:extLst>
          </p:cNvPr>
          <p:cNvSpPr txBox="1"/>
          <p:nvPr/>
        </p:nvSpPr>
        <p:spPr>
          <a:xfrm>
            <a:off x="688511" y="997114"/>
            <a:ext cx="7766977" cy="3225819"/>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Он мой дед, но я ему не внук. Как это возможно? </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Я тебе дочь, но ты мне не мать. Как это возможно? </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У меня есть сестра, а у моей сестры - сестры нет. Как это возможно? </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lang="ru-RU" sz="2400" kern="1200" dirty="0">
                <a:solidFill>
                  <a:prstClr val="black"/>
                </a:solidFill>
                <a:latin typeface="Times New Roman" panose="02020603050405020304" pitchFamily="18" charset="0"/>
                <a:ea typeface="+mn-ea"/>
                <a:cs typeface="Times New Roman" panose="02020603050405020304" pitchFamily="18" charset="0"/>
              </a:rPr>
              <a:t>Ты да я, да мы с тобой.</a:t>
            </a:r>
          </a:p>
          <a:p>
            <a:pPr marR="0" lvl="0" algn="l" defTabSz="914400" rtl="0" eaLnBrk="1" fontAlgn="auto" latinLnBrk="0" hangingPunct="1">
              <a:lnSpc>
                <a:spcPct val="120000"/>
              </a:lnSpc>
              <a:spcBef>
                <a:spcPts val="1000"/>
              </a:spcBef>
              <a:spcAft>
                <a:spcPts val="0"/>
              </a:spcAft>
              <a:buClrTx/>
              <a:buSzPct val="125000"/>
              <a:tabLst/>
              <a:defRPr/>
            </a:pPr>
            <a:r>
              <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Сколько</a:t>
            </a:r>
            <a:r>
              <a:rPr lang="ru-RU" sz="2400" kern="1200" dirty="0">
                <a:solidFill>
                  <a:prstClr val="black"/>
                </a:solidFill>
                <a:latin typeface="Times New Roman" panose="02020603050405020304" pitchFamily="18" charset="0"/>
                <a:ea typeface="+mn-ea"/>
                <a:cs typeface="Times New Roman" panose="02020603050405020304" pitchFamily="18" charset="0"/>
              </a:rPr>
              <a:t> нас всего?</a:t>
            </a:r>
            <a:endParaRPr kumimoji="0" lang="ru-RU"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28987518"/>
      </p:ext>
    </p:extLst>
  </p:cSld>
  <p:clrMapOvr>
    <a:masterClrMapping/>
  </p:clrMapOvr>
</p:sld>
</file>

<file path=ppt/theme/theme1.xml><?xml version="1.0" encoding="utf-8"?>
<a:theme xmlns:a="http://schemas.openxmlformats.org/drawingml/2006/main" name="1_основная ОП в ПИППКРО">
  <a:themeElements>
    <a:clrScheme name="Default Design 1">
      <a:dk1>
        <a:srgbClr val="000000"/>
      </a:dk1>
      <a:lt1>
        <a:srgbClr val="B4E3EE"/>
      </a:lt1>
      <a:dk2>
        <a:srgbClr val="189180"/>
      </a:dk2>
      <a:lt2>
        <a:srgbClr val="808080"/>
      </a:lt2>
      <a:accent1>
        <a:srgbClr val="FF7F00"/>
      </a:accent1>
      <a:accent2>
        <a:srgbClr val="B3DC27"/>
      </a:accent2>
      <a:accent3>
        <a:srgbClr val="D6EFF5"/>
      </a:accent3>
      <a:accent4>
        <a:srgbClr val="000000"/>
      </a:accent4>
      <a:accent5>
        <a:srgbClr val="FFC0AA"/>
      </a:accent5>
      <a:accent6>
        <a:srgbClr val="A2C722"/>
      </a:accent6>
      <a:hlink>
        <a:srgbClr val="6FB9D7"/>
      </a:hlink>
      <a:folHlink>
        <a:srgbClr val="F93D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сновная ОП в ПИППКРО">
  <a:themeElements>
    <a:clrScheme name="Default Design 1">
      <a:dk1>
        <a:srgbClr val="000000"/>
      </a:dk1>
      <a:lt1>
        <a:srgbClr val="B4E3EE"/>
      </a:lt1>
      <a:dk2>
        <a:srgbClr val="189180"/>
      </a:dk2>
      <a:lt2>
        <a:srgbClr val="808080"/>
      </a:lt2>
      <a:accent1>
        <a:srgbClr val="FF7F00"/>
      </a:accent1>
      <a:accent2>
        <a:srgbClr val="B3DC27"/>
      </a:accent2>
      <a:accent3>
        <a:srgbClr val="D6EFF5"/>
      </a:accent3>
      <a:accent4>
        <a:srgbClr val="000000"/>
      </a:accent4>
      <a:accent5>
        <a:srgbClr val="FFC0AA"/>
      </a:accent5>
      <a:accent6>
        <a:srgbClr val="A2C722"/>
      </a:accent6>
      <a:hlink>
        <a:srgbClr val="6FB9D7"/>
      </a:hlink>
      <a:folHlink>
        <a:srgbClr val="F93D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636</Words>
  <Application>Microsoft Office PowerPoint</Application>
  <PresentationFormat>Экран (4:3)</PresentationFormat>
  <Paragraphs>52</Paragraphs>
  <Slides>14</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14</vt:i4>
      </vt:variant>
    </vt:vector>
  </HeadingPairs>
  <TitlesOfParts>
    <vt:vector size="21" baseType="lpstr">
      <vt:lpstr>Arial</vt:lpstr>
      <vt:lpstr>Arial Black</vt:lpstr>
      <vt:lpstr>Calibri</vt:lpstr>
      <vt:lpstr>Noto Sans Symbols</vt:lpstr>
      <vt:lpstr>Times New Roman</vt:lpstr>
      <vt:lpstr>1_основная ОП в ПИППКРО</vt:lpstr>
      <vt:lpstr>основная ОП в ПИППКРО</vt:lpstr>
      <vt:lpstr>Использование различных приёмов   для развития логического мышления младших школьников</vt:lpstr>
      <vt:lpstr>Презентация PowerPoint</vt:lpstr>
      <vt:lpstr>Презентация PowerPoint</vt:lpstr>
      <vt:lpstr>Логические приемы</vt:lpstr>
      <vt:lpstr>Презентация PowerPoint</vt:lpstr>
      <vt:lpstr>Логические задачи</vt:lpstr>
      <vt:lpstr>Задачи на построение цепи рассуждений</vt:lpstr>
      <vt:lpstr>Задачи, требующие нестандартного  мышления </vt:lpstr>
      <vt:lpstr>Презентация PowerPoint</vt:lpstr>
      <vt:lpstr>Презентация PowerPoint</vt:lpstr>
      <vt:lpstr>Презентация PowerPoint</vt:lpstr>
      <vt:lpstr>Вывод </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различных приёмов   для развития логического мышления младших школьников</dc:title>
  <cp:lastModifiedBy>acer</cp:lastModifiedBy>
  <cp:revision>3</cp:revision>
  <dcterms:modified xsi:type="dcterms:W3CDTF">2024-02-25T12:26:48Z</dcterms:modified>
</cp:coreProperties>
</file>