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65" r:id="rId10"/>
    <p:sldId id="267" r:id="rId11"/>
    <p:sldId id="266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691680" y="908720"/>
            <a:ext cx="6237906" cy="5238245"/>
            <a:chOff x="1553314" y="502169"/>
            <a:chExt cx="6727779" cy="594538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53314" y="502169"/>
              <a:ext cx="6727779" cy="34583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Мастер – класс по теме: </a:t>
              </a:r>
              <a:endParaRPr lang="ru-RU" b="1" dirty="0"/>
            </a:p>
            <a:p>
              <a:pPr algn="ctr">
                <a:defRPr/>
              </a:pPr>
              <a:r>
                <a:rPr lang="ru-RU" sz="2800" b="1" dirty="0" smtClean="0"/>
                <a:t>«Приемы </a:t>
              </a:r>
              <a:r>
                <a:rPr lang="ru-RU" sz="2800" b="1" dirty="0"/>
                <a:t>формирования математической грамотности младших школьников на уроках математики»</a:t>
              </a:r>
              <a:endParaRPr lang="ru-RU" sz="2800" dirty="0"/>
            </a:p>
            <a:p>
              <a:pPr algn="ctr">
                <a:defRPr/>
              </a:pPr>
              <a:r>
                <a:rPr lang="ru-RU" sz="40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»</a:t>
              </a:r>
              <a:endParaRPr lang="ru-RU" sz="4000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362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Микерина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Елена Александровна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МКОУ «СОШ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с.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Лохово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2024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712879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endParaRPr lang="ru-RU" sz="3200" dirty="0" smtClean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3200" dirty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3200" dirty="0" smtClean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3200" dirty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3200" dirty="0" smtClean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3200" dirty="0" smtClean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32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Книга, книжная полка, рулетка.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2400" dirty="0" smtClean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Модельный </a:t>
            </a:r>
            <a:r>
              <a:rPr lang="ru-RU" sz="24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</a:t>
            </a:r>
            <a:r>
              <a:rPr lang="ru-RU" sz="2400" dirty="0" smtClean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ts val="18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2400" dirty="0" smtClean="0">
              <a:solidFill>
                <a:srgbClr val="11111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Мама </a:t>
            </a:r>
            <a:r>
              <a:rPr lang="ru-RU" sz="24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купила энциклопедию «Всё обо всем», состоящее из 12 томов. Какого размера нужно заказать книжную полку в мебельном салоне, чтобы разместить все книги на ней?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apik.pro/uploads/posts/2021-12/1639300170_19-papik-pro-p-klipart-prostokvashino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2" y="908720"/>
            <a:ext cx="3696282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Простоквашино собака шар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836712"/>
            <a:ext cx="4171950" cy="4769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www.arcfertility.com/wp-content/uploads/2020/06/speech-bubble-80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016224" cy="147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1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536174"/>
            <a:ext cx="6984776" cy="309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Нам нужно помочь Шарику 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Матроскину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разработать план проекта огорода.  Начерти на предложенном листе прямоугольник со стороной 15 см и 20 см. Это план огорода.  В правом нижнем углу начертите квадрат со стороной 6 см. Это план дома. Предлагаю вариант или варианты размещения грядок для посадки овощей и корнеплодов, измерь и определи их площадь и периметр. Нужно посадить: 2 грядки томатов, 2 грядки огурцов, по 1 грядки моркови и свеклы. Размер грядки: длина – 6 см, ширина – 2 см.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Между грядками должна быть дорожка шириной 2 см. Можно ли еще расположить клумбы для цветов? Какая будет у них площадь?</a:t>
            </a:r>
          </a:p>
          <a:p>
            <a:pPr>
              <a:lnSpc>
                <a:spcPts val="18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проявить творчество и  нарисовать цветы и овощи на грядках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apik.pro/uploads/posts/2021-12/1639300170_19-papik-pro-p-klipart-prostokvashino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389838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15815" y="1412776"/>
            <a:ext cx="5616624" cy="2520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60006" y="3015187"/>
            <a:ext cx="1152128" cy="9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95886" y="1655304"/>
            <a:ext cx="288032" cy="8822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98693" y="1655304"/>
            <a:ext cx="288032" cy="8822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46364" y="2932125"/>
            <a:ext cx="288032" cy="8822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05696" y="1655304"/>
            <a:ext cx="288032" cy="88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932125"/>
            <a:ext cx="288032" cy="8822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29590" y="2922266"/>
            <a:ext cx="288032" cy="88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24128" y="2889640"/>
            <a:ext cx="1153314" cy="750491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7422287" y="1655304"/>
            <a:ext cx="822121" cy="88224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5724128" y="1717321"/>
            <a:ext cx="1224136" cy="955595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Простоквашино собака шар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08946"/>
            <a:ext cx="2520280" cy="2244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s://kartinkin.net/uploads/posts/2022-03/1646564796_1-kartinkin-net-p-kartinki-tsvetochkov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20" y="1905558"/>
            <a:ext cx="597704" cy="5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s://kartinkin.net/uploads/posts/2022-03/1646564796_1-kartinkin-net-p-kartinki-tsvetochkov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423" y="2977461"/>
            <a:ext cx="597704" cy="5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ttps://kartinkin.net/uploads/posts/2022-03/1646564796_1-kartinkin-net-p-kartinki-tsvetochkov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495" y="1898680"/>
            <a:ext cx="597704" cy="57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26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89926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дети приходят в школу с желанием действовать, к тому же, действовать успешно, им нравится на уроке не просто слушать, а ставить вопрос, обсуждать проблемы, брать интервью, принимать решение, придумывать, фантазировать и тому подобное. Если учитель постоянно организует такую деятельность, то учеба будет успешной, а добытые знания — качественными.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 связи со всем вышесказанным, давайте запомним одну формулу успеха, которая позволит  сформировать у учащихся качества, необходимые для полноценного функционирования в современном обществе. 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«ОВЛАДЕНИЕ = УСВОЕНИЕ + ПРИМЕНЕНИЕ НА ПРАКТИКЕ»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olobuga2017.files.wordpress.com/2021/08/img14-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17639"/>
            <a:ext cx="75608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Цели мастер-класса: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познакомить с собственным педагогическим опытом применения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ориентированных заданий для развития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грамотности </a:t>
            </a: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/>
              <a:t>Задачи </a:t>
            </a:r>
            <a:r>
              <a:rPr lang="ru-RU" b="1" dirty="0"/>
              <a:t>мастер-класса:</a:t>
            </a:r>
            <a:endParaRPr lang="ru-RU" dirty="0"/>
          </a:p>
          <a:p>
            <a:r>
              <a:rPr lang="ru-RU" dirty="0"/>
              <a:t>показать необходимость использования в работе с учащимися </a:t>
            </a:r>
            <a:r>
              <a:rPr lang="ru-RU" dirty="0" err="1"/>
              <a:t>компетентностно</a:t>
            </a:r>
            <a:r>
              <a:rPr lang="ru-RU" dirty="0"/>
              <a:t>-ориентированных заданий для развития  математической грамотности учащихся;</a:t>
            </a:r>
          </a:p>
          <a:p>
            <a:r>
              <a:rPr lang="ru-RU" dirty="0"/>
              <a:t>способствовать повышению мастерства учителя к овладению проектирования заданий на развитие  математической грамотности учащихся;</a:t>
            </a:r>
          </a:p>
          <a:p>
            <a:r>
              <a:rPr lang="ru-RU" dirty="0"/>
              <a:t>содействовать профессиональному общению;</a:t>
            </a:r>
          </a:p>
          <a:p>
            <a:r>
              <a:rPr lang="ru-RU" dirty="0"/>
              <a:t>вызвать желание к сотрудничеству, взаимопониманию.</a:t>
            </a:r>
          </a:p>
          <a:p>
            <a:pPr>
              <a:lnSpc>
                <a:spcPts val="18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6840760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–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1979712" y="734000"/>
            <a:ext cx="6340704" cy="4495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734000"/>
            <a:ext cx="73635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Текстовая задача – есть описание некоторой ситуации на естественном языке с требованием дать количественную характеристику какого-либо компонента этой ситуации, установить наличие или отсутствие некоторого отношения между её компонентами или определить вид этого отношения (А.П. Тонких).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691680" y="-819472"/>
            <a:ext cx="6786611" cy="4925530"/>
            <a:chOff x="607488" y="1344094"/>
            <a:chExt cx="7925326" cy="5134179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77734"/>
              <a:chOff x="607288" y="-815361"/>
              <a:chExt cx="7925152" cy="522238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481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21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 smtClean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4586698" y="6093296"/>
              <a:ext cx="215727" cy="3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115616" y="1268760"/>
            <a:ext cx="7632848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Деловая игра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i="1" dirty="0"/>
              <a:t>Задание1.</a:t>
            </a:r>
            <a:r>
              <a:rPr lang="ru-RU" sz="2400" i="1" dirty="0"/>
              <a:t>Трое друзей, учеников 3а класса  Вася, Толя и Сережа сумели сэкономить на карманных деньгах и скопили некоторую сумму к концу 2022 года. Причем, денег у каждого оказалось поровну. Мальчики решили деньги не тратить, а копить до весенних каникул, чтобы вместе развлечься на Байкале. Но к концу февраль ребята поняли, что их затея провалилась. Один из мальчиков потратил часть денег на подарок маме на день рождения. Другой и сам не заметил, как  в копилке остались только монеты. И только один мальчик не потратил ни одной копейки.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78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691680" y="-819472"/>
            <a:ext cx="6786611" cy="4925530"/>
            <a:chOff x="607488" y="1344094"/>
            <a:chExt cx="7925326" cy="5134179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77734"/>
              <a:chOff x="607288" y="-815361"/>
              <a:chExt cx="7925152" cy="522238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481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21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 smtClean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4586698" y="6093296"/>
              <a:ext cx="215727" cy="3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115616" y="620688"/>
            <a:ext cx="727280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Рассмотрите таблицу. Ответьте на вопросы.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-Кто оказался самим экономным?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-Кто очень любит маму?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-Кто не умеет обращаться с деньгами?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Сколько денег было у каждого мальчика после Нового года?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06629"/>
              </p:ext>
            </p:extLst>
          </p:nvPr>
        </p:nvGraphicFramePr>
        <p:xfrm>
          <a:off x="1259632" y="2788371"/>
          <a:ext cx="7128791" cy="2872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834">
                  <a:extLst>
                    <a:ext uri="{9D8B030D-6E8A-4147-A177-3AD203B41FA5}">
                      <a16:colId xmlns:a16="http://schemas.microsoft.com/office/drawing/2014/main" val="3870463344"/>
                    </a:ext>
                  </a:extLst>
                </a:gridCol>
                <a:gridCol w="1946254">
                  <a:extLst>
                    <a:ext uri="{9D8B030D-6E8A-4147-A177-3AD203B41FA5}">
                      <a16:colId xmlns:a16="http://schemas.microsoft.com/office/drawing/2014/main" val="3992290158"/>
                    </a:ext>
                  </a:extLst>
                </a:gridCol>
                <a:gridCol w="3806703">
                  <a:extLst>
                    <a:ext uri="{9D8B030D-6E8A-4147-A177-3AD203B41FA5}">
                      <a16:colId xmlns:a16="http://schemas.microsoft.com/office/drawing/2014/main" val="2844220904"/>
                    </a:ext>
                  </a:extLst>
                </a:gridCol>
              </a:tblGrid>
              <a:tr h="71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Мальчики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Остаток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денег (выполните вычисления)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658669"/>
                  </a:ext>
                </a:extLst>
              </a:tr>
              <a:tr h="71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4монеты по 10руб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10+10+10+10=40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(рублей)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145046"/>
                  </a:ext>
                </a:extLst>
              </a:tr>
              <a:tr h="71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купюра по 100руб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100+100+100+100=400(рублей)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280286"/>
                  </a:ext>
                </a:extLst>
              </a:tr>
              <a:tr h="71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Серёжа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купюры по 200руб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200+200+200+200=800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(рублей)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8879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712879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Задание2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Женя хочет позавтракать в кафе. Меню показано на рисунке. Женя выбрала салат с грибами, лазанью, сок фруктовый и отдала продавцу 350 рублей. Сколько рублей сдачи она должна получить?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21308"/>
          <p:cNvGrpSpPr/>
          <p:nvPr/>
        </p:nvGrpSpPr>
        <p:grpSpPr>
          <a:xfrm>
            <a:off x="2123728" y="1700808"/>
            <a:ext cx="5548816" cy="3343401"/>
            <a:chOff x="-3847" y="-2436"/>
            <a:chExt cx="5044440" cy="3343655"/>
          </a:xfrm>
        </p:grpSpPr>
        <p:pic>
          <p:nvPicPr>
            <p:cNvPr id="4" name="Picture 12143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3847" y="-2436"/>
              <a:ext cx="5044440" cy="1673352"/>
            </a:xfrm>
            <a:prstGeom prst="rect">
              <a:avLst/>
            </a:prstGeom>
          </p:spPr>
        </p:pic>
        <p:pic>
          <p:nvPicPr>
            <p:cNvPr id="5" name="Picture 12143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3847" y="1667867"/>
              <a:ext cx="5044440" cy="16733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59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836713"/>
            <a:ext cx="64087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составлению заданий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каждом из заданий описываются жизненная ситуация, как правило, близкая и понятная учащемуся.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Контекст заданий близок к проблемным ситуациям, возникающим в повседневной жизни.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Ситуация требует осознанного выбора модели поведения.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изложены простым, ясным языком и, как правило, не многословны.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Требуют перевода с обыденного языка на язык предметной области (математики, физики и др.).</a:t>
            </a:r>
          </a:p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 иллюстрации: рисунки, таблицы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76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67366"/>
            <a:ext cx="7704856" cy="43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b="1" u="sng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практических занятий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Практическую часть я хочу </a:t>
            </a:r>
            <a:r>
              <a:rPr lang="ru-RU" sz="2000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слов швейцарского медика, философа, естествоиспытателя Парацельса. Он сказал: </a:t>
            </a:r>
            <a:r>
              <a:rPr lang="ru-RU" sz="2000" b="1" kern="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«Все элементы Вселенной имеют взаимосвязи, все существа в этом мире связаны между собой».</a:t>
            </a:r>
            <a:r>
              <a:rPr lang="ru-RU" sz="2000" kern="0" dirty="0">
                <a:solidFill>
                  <a:srgbClr val="365F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Сегодня мы попробуем доказать это.</a:t>
            </a:r>
            <a:endParaRPr lang="ru-RU" sz="20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Уважаемые коллеги, предлагаю Вам самостоятельно составить компетентно-ориентированное задание (составить задачную формулировку) по теме «Действия с натуральными числами» с предложенными предметами, используя структуру </a:t>
            </a:r>
            <a:r>
              <a:rPr lang="ru-RU" sz="2000" dirty="0" err="1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</a:t>
            </a:r>
            <a:r>
              <a:rPr lang="ru-RU" sz="20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-ориентированного задания.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b="1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Условие:</a:t>
            </a:r>
            <a:r>
              <a:rPr lang="ru-RU" sz="20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один из источников информации должен быть вне основного текста задачи.  Эти источники у меня записаны у меня на </a:t>
            </a:r>
            <a:r>
              <a:rPr lang="ru-RU" sz="2000" dirty="0" err="1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листочкеПопробуйте</a:t>
            </a:r>
            <a:r>
              <a:rPr lang="ru-RU" sz="20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составить задачную формулировку к заданию по теме «Действия с натуральными числами» с помощью предложенных предметов: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636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16</cp:revision>
  <dcterms:created xsi:type="dcterms:W3CDTF">2014-07-09T08:50:25Z</dcterms:created>
  <dcterms:modified xsi:type="dcterms:W3CDTF">2024-02-19T11:36:57Z</dcterms:modified>
</cp:coreProperties>
</file>