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78" r:id="rId4"/>
    <p:sldId id="276" r:id="rId5"/>
    <p:sldId id="275" r:id="rId6"/>
    <p:sldId id="279" r:id="rId7"/>
    <p:sldId id="280" r:id="rId8"/>
    <p:sldId id="271" r:id="rId9"/>
    <p:sldId id="272" r:id="rId10"/>
    <p:sldId id="273" r:id="rId11"/>
    <p:sldId id="269" r:id="rId12"/>
    <p:sldId id="274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104" d="100"/>
          <a:sy n="104" d="100"/>
        </p:scale>
        <p:origin x="830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D8613-7EF1-470B-940E-D32D57257882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7572-8609-41B9-83A3-6B480F540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2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17572-8609-41B9-83A3-6B480F540B6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6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alphaModFix amt="6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Рамка 3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4352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555526"/>
            <a:ext cx="8424936" cy="432047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3797"/>
            </a:avLst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06268"/>
            <a:ext cx="7632848" cy="2413554"/>
          </a:xfrm>
        </p:spPr>
        <p:txBody>
          <a:bodyPr>
            <a:prstTxWarp prst="textPlain">
              <a:avLst/>
            </a:prstTxWarp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«Духовно-нравственное воспитание учащихся начальных классов через активные формы обучения во внеурочной деятельности»  </a:t>
            </a: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3363838"/>
            <a:ext cx="3384376" cy="1440160"/>
          </a:xfrm>
        </p:spPr>
        <p:txBody>
          <a:bodyPr>
            <a:normAutofit/>
          </a:bodyPr>
          <a:lstStyle/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Микерина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Елена Александровна 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учителя начальных классов</a:t>
            </a:r>
          </a:p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МКОУ СОШ с. </a:t>
            </a:r>
            <a:r>
              <a:rPr lang="ru-RU" sz="1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Лохово</a:t>
            </a:r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600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71550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«Усилие есть необходимое условие нравственного совершенствования»(Л.Н. Толстой).</a:t>
            </a:r>
          </a:p>
        </p:txBody>
      </p:sp>
    </p:spTree>
    <p:extLst>
      <p:ext uri="{BB962C8B-B14F-4D97-AF65-F5344CB8AC3E}">
        <p14:creationId xmlns:p14="http://schemas.microsoft.com/office/powerpoint/2010/main" val="35040388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946591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«Если возможна гигиена тела, то возможна также гигиена ума и характера</a:t>
            </a:r>
            <a:r>
              <a:rPr lang="ru-RU" sz="3600" dirty="0" smtClean="0"/>
              <a:t>»  </a:t>
            </a:r>
            <a:r>
              <a:rPr lang="ru-RU" sz="3600" dirty="0"/>
              <a:t>(Д. И. Писарев).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059582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«У души, как и у тела, есть своя гимнастика, без которой душа чахнет, впадает в апатию бездействия» (В.Г. Белинский).</a:t>
            </a:r>
          </a:p>
        </p:txBody>
      </p:sp>
    </p:spTree>
    <p:extLst>
      <p:ext uri="{BB962C8B-B14F-4D97-AF65-F5344CB8AC3E}">
        <p14:creationId xmlns:p14="http://schemas.microsoft.com/office/powerpoint/2010/main" val="35275352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37723" y="545587"/>
            <a:ext cx="3744416" cy="141845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accent4">
                    <a:lumMod val="75000"/>
                  </a:schemeClr>
                </a:solidFill>
              </a:rPr>
              <a:t>Добро</a:t>
            </a:r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323528" y="2149388"/>
            <a:ext cx="2160240" cy="2664296"/>
          </a:xfrm>
          <a:prstGeom prst="vertic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 smtClean="0"/>
          </a:p>
          <a:p>
            <a:pPr algn="ctr"/>
            <a:endParaRPr lang="ru-RU" sz="1000" dirty="0"/>
          </a:p>
          <a:p>
            <a:pPr algn="ctr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Друг</a:t>
            </a:r>
          </a:p>
          <a:p>
            <a:pPr algn="ctr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Дарить</a:t>
            </a:r>
          </a:p>
          <a:p>
            <a:pPr algn="ctr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Давать</a:t>
            </a:r>
          </a:p>
          <a:p>
            <a:pPr algn="ctr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Доверять</a:t>
            </a:r>
          </a:p>
          <a:p>
            <a:pPr algn="ctr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Душа</a:t>
            </a:r>
          </a:p>
          <a:p>
            <a:pPr algn="ctr"/>
            <a:endParaRPr lang="ru-RU" dirty="0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2483768" y="2139702"/>
            <a:ext cx="2232248" cy="2664296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/>
          </a:p>
          <a:p>
            <a:pPr algn="ctr"/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Обнять</a:t>
            </a:r>
          </a:p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Отблагодарить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Оберегать</a:t>
            </a:r>
          </a:p>
          <a:p>
            <a:pPr algn="ctr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Обаяние</a:t>
            </a:r>
          </a:p>
          <a:p>
            <a:pPr algn="ctr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Озарять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4644008" y="2149388"/>
            <a:ext cx="2291478" cy="2664296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Благо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Беречь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Близкие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Бог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Бескорыстный</a:t>
            </a:r>
          </a:p>
          <a:p>
            <a:pPr algn="ctr"/>
            <a:endParaRPr lang="ru-RU" dirty="0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6732240" y="2139702"/>
            <a:ext cx="2160240" cy="2664296"/>
          </a:xfrm>
          <a:prstGeom prst="vertic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Радость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Родители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Радушие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Ребенок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Родня</a:t>
            </a:r>
          </a:p>
        </p:txBody>
      </p:sp>
    </p:spTree>
    <p:extLst>
      <p:ext uri="{BB962C8B-B14F-4D97-AF65-F5344CB8AC3E}">
        <p14:creationId xmlns:p14="http://schemas.microsoft.com/office/powerpoint/2010/main" val="12923827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493">
            <a:off x="913145" y="857110"/>
            <a:ext cx="3147814" cy="314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846">
            <a:off x="4734235" y="835368"/>
            <a:ext cx="3808963" cy="28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4422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9542"/>
            <a:ext cx="655272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5046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3518"/>
            <a:ext cx="654436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9651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37296"/>
            <a:ext cx="3695088" cy="29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1" y="2303546"/>
            <a:ext cx="2853749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5486"/>
            <a:ext cx="325812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5943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7494"/>
            <a:ext cx="396044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7494"/>
            <a:ext cx="38164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7734"/>
            <a:ext cx="3960440" cy="249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7734"/>
            <a:ext cx="3817033" cy="249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4354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2" y="267494"/>
            <a:ext cx="359989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7494"/>
            <a:ext cx="3672408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2" y="2571750"/>
            <a:ext cx="3599892" cy="224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71749"/>
            <a:ext cx="3672408" cy="224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122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6275040" cy="430998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/>
              <a:t>Во дворе, забыв про стыд, слово скверное лежит –</a:t>
            </a:r>
            <a:br>
              <a:rPr lang="ru-RU" sz="3200" dirty="0"/>
            </a:br>
            <a:r>
              <a:rPr lang="ru-RU" sz="3200" dirty="0"/>
              <a:t>Не на пне, не на скамейке, не в скворечнике, не в лейке,</a:t>
            </a:r>
            <a:br>
              <a:rPr lang="ru-RU" sz="3200" dirty="0"/>
            </a:br>
            <a:r>
              <a:rPr lang="ru-RU" sz="3200" dirty="0"/>
              <a:t>Не на травке, не в песке, а во рту, на языке.</a:t>
            </a:r>
            <a:br>
              <a:rPr lang="ru-RU" sz="3200" dirty="0"/>
            </a:br>
            <a:r>
              <a:rPr lang="ru-RU" sz="3200" dirty="0"/>
              <a:t>Ходит – бродит мальчик Вова, всюду сеет это слово,</a:t>
            </a:r>
            <a:br>
              <a:rPr lang="ru-RU" sz="3200" dirty="0"/>
            </a:br>
            <a:r>
              <a:rPr lang="ru-RU" sz="3200" dirty="0"/>
              <a:t>А за грех его большой ангел плачет за спиной</a:t>
            </a:r>
            <a:r>
              <a:rPr lang="ru-RU" sz="3200" dirty="0" smtClean="0"/>
              <a:t>.</a:t>
            </a:r>
            <a:endParaRPr lang="ru-RU" sz="4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7534"/>
            <a:ext cx="246284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9622"/>
            <a:ext cx="176863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9234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5" y="267494"/>
            <a:ext cx="840105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11710"/>
            <a:ext cx="3459163" cy="460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9324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8565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Актуальность проблемы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635646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Определена </a:t>
            </a:r>
            <a:r>
              <a:rPr lang="ru-RU" sz="2400" dirty="0"/>
              <a:t>тем, что одной из важнейших задач образования в настоящее время является освоение детьми духовных ценностей, накопленных человечеством. Уровень нравственности человека отражается на его поведении, которое контролируется его внутренними побуждениями, собственными взглядами и убеждениями. Выработка таких взглядов, убеждений и привычек составляет сущность нравственного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40329287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429667"/>
          </a:xfrm>
        </p:spPr>
        <p:txBody>
          <a:bodyPr>
            <a:noAutofit/>
          </a:bodyPr>
          <a:lstStyle/>
          <a:p>
            <a:r>
              <a:rPr lang="ru-RU" dirty="0" smtClean="0"/>
              <a:t>Курс </a:t>
            </a:r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</a:rPr>
              <a:t>«Мой МИР – основы нравственности»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D:\Pictures\для презентации\PA24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547">
            <a:off x="5630271" y="1977754"/>
            <a:ext cx="3072342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721">
            <a:off x="592524" y="1939495"/>
            <a:ext cx="268829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Pictures\Pictures\школьные фото\WP_20150205_12_15_41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83718"/>
            <a:ext cx="2909072" cy="22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512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84969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1848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2769"/>
            <a:ext cx="8661648" cy="473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683568" y="1525915"/>
            <a:ext cx="2996953" cy="12241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Индивидуальный подход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131840" y="2931790"/>
            <a:ext cx="2808312" cy="1101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Обучение самоанализу</a:t>
            </a:r>
            <a:endParaRPr lang="ru-RU" sz="2400" dirty="0"/>
          </a:p>
        </p:txBody>
      </p:sp>
      <p:sp>
        <p:nvSpPr>
          <p:cNvPr id="5" name="Овал 4"/>
          <p:cNvSpPr/>
          <p:nvPr/>
        </p:nvSpPr>
        <p:spPr>
          <a:xfrm>
            <a:off x="6156176" y="3795886"/>
            <a:ext cx="2736304" cy="10801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Самооценка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4393192" flipH="1">
            <a:off x="5264439" y="-14983"/>
            <a:ext cx="201057" cy="3250472"/>
          </a:xfrm>
          <a:prstGeom prst="downArrow">
            <a:avLst>
              <a:gd name="adj1" fmla="val 50000"/>
              <a:gd name="adj2" fmla="val 1650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291323">
            <a:off x="6402992" y="979463"/>
            <a:ext cx="211708" cy="2317040"/>
          </a:xfrm>
          <a:prstGeom prst="downArrow">
            <a:avLst>
              <a:gd name="adj1" fmla="val 50000"/>
              <a:gd name="adj2" fmla="val 139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328988" y="1275606"/>
            <a:ext cx="195340" cy="2304256"/>
          </a:xfrm>
          <a:prstGeom prst="downArrow">
            <a:avLst>
              <a:gd name="adj1" fmla="val 50000"/>
              <a:gd name="adj2" fmla="val 15360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18352" y="215871"/>
            <a:ext cx="6192688" cy="8289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Методические приемы</a:t>
            </a:r>
          </a:p>
        </p:txBody>
      </p:sp>
    </p:spTree>
    <p:extLst>
      <p:ext uri="{BB962C8B-B14F-4D97-AF65-F5344CB8AC3E}">
        <p14:creationId xmlns:p14="http://schemas.microsoft.com/office/powerpoint/2010/main" val="33446453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86812" y="484278"/>
            <a:ext cx="612068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Новые технологии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Лента лицом вниз 4"/>
          <p:cNvSpPr/>
          <p:nvPr/>
        </p:nvSpPr>
        <p:spPr>
          <a:xfrm>
            <a:off x="683568" y="1923678"/>
            <a:ext cx="5112568" cy="720080"/>
          </a:xfrm>
          <a:prstGeom prst="ribbon">
            <a:avLst>
              <a:gd name="adj1" fmla="val 16667"/>
              <a:gd name="adj2" fmla="val 6982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Проблемное обучение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6" name="Лента лицом вниз 5"/>
          <p:cNvSpPr/>
          <p:nvPr/>
        </p:nvSpPr>
        <p:spPr>
          <a:xfrm>
            <a:off x="4165510" y="2931790"/>
            <a:ext cx="4608511" cy="836482"/>
          </a:xfrm>
          <a:prstGeom prst="ribbon">
            <a:avLst>
              <a:gd name="adj1" fmla="val 16667"/>
              <a:gd name="adj2" fmla="val 6984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Коллективное взаимообучение</a:t>
            </a:r>
            <a:endParaRPr lang="ru-RU" sz="2400" dirty="0"/>
          </a:p>
        </p:txBody>
      </p:sp>
      <p:sp>
        <p:nvSpPr>
          <p:cNvPr id="7" name="Лента лицом вниз 6"/>
          <p:cNvSpPr/>
          <p:nvPr/>
        </p:nvSpPr>
        <p:spPr>
          <a:xfrm>
            <a:off x="2005269" y="3965815"/>
            <a:ext cx="4464495" cy="869384"/>
          </a:xfrm>
          <a:prstGeom prst="ribbon">
            <a:avLst>
              <a:gd name="adj1" fmla="val 16667"/>
              <a:gd name="adj2" fmla="val 6331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Развивающее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обучение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168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254546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«Хорошими люди становятся больше от упражнения, чем от природы» (</a:t>
            </a:r>
            <a:r>
              <a:rPr lang="ru-RU" sz="3200" dirty="0" err="1"/>
              <a:t>Демокрит</a:t>
            </a:r>
            <a:r>
              <a:rPr lang="ru-RU" sz="3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787253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31590"/>
            <a:ext cx="698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«Нравы портятся легче, чем исправляются» (Л. </a:t>
            </a:r>
            <a:r>
              <a:rPr lang="ru-RU" sz="4000" dirty="0" err="1"/>
              <a:t>Вовенарг</a:t>
            </a:r>
            <a:r>
              <a:rPr lang="ru-RU" sz="4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404799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228</Words>
  <Application>Microsoft Office PowerPoint</Application>
  <PresentationFormat>Экран (16:9)</PresentationFormat>
  <Paragraphs>47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 «Духовно-нравственное воспитание учащихся начальных классов через активные формы обучения во внеурочной деятельности»  </vt:lpstr>
      <vt:lpstr>Во дворе, забыв про стыд, слово скверное лежит – Не на пне, не на скамейке, не в скворечнике, не в лейке, Не на травке, не в песке, а во рту, на языке. Ходит – бродит мальчик Вова, всюду сеет это слово, А за грех его большой ангел плачет за спиной.</vt:lpstr>
      <vt:lpstr>Актуальность проблемы</vt:lpstr>
      <vt:lpstr>Курс «Мой МИР – основы нравственности»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пк</cp:lastModifiedBy>
  <cp:revision>155</cp:revision>
  <dcterms:created xsi:type="dcterms:W3CDTF">2018-01-15T20:25:45Z</dcterms:created>
  <dcterms:modified xsi:type="dcterms:W3CDTF">2024-08-26T11:35:13Z</dcterms:modified>
</cp:coreProperties>
</file>