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57" r:id="rId5"/>
    <p:sldId id="258" r:id="rId6"/>
    <p:sldId id="259" r:id="rId7"/>
    <p:sldId id="267" r:id="rId8"/>
    <p:sldId id="269" r:id="rId9"/>
    <p:sldId id="270" r:id="rId10"/>
    <p:sldId id="263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3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3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1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0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3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2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DC85-76A7-4977-9356-3D02AB2AA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774E-40D0-41DA-8F29-D84C9366D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 rot="20217830">
            <a:off x="-329026" y="513750"/>
            <a:ext cx="3575353" cy="10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0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2+2=4</a:t>
            </a:r>
            <a:endParaRPr lang="ru-RU" sz="80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4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538" y="736331"/>
            <a:ext cx="8911988" cy="431334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851" y="2475280"/>
            <a:ext cx="10372299" cy="19074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Преемственность формирования математической функциональной грамотности учащихся начальной и основной школы </a:t>
            </a:r>
            <a:endParaRPr lang="ru-RU" sz="4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0411" y="5804280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Выполнила: учитель начальных классов </a:t>
            </a:r>
            <a:br>
              <a:rPr lang="ru-RU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dirty="0" err="1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Семёнова</a:t>
            </a:r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Елена Петровна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7391" y1="41702" x2="37391" y2="417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613">
            <a:off x="-305345" y="4301267"/>
            <a:ext cx="5712550" cy="29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12831" y="49586"/>
            <a:ext cx="11243680" cy="1765563"/>
            <a:chOff x="838200" y="2533481"/>
            <a:chExt cx="10180092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1148239" y="2849018"/>
              <a:ext cx="948998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>
                  <a:solidFill>
                    <a:srgbClr val="002060"/>
                  </a:solidFill>
                  <a:latin typeface="Century" panose="02040604050505020304" pitchFamily="18" charset="0"/>
                </a:rPr>
                <a:t>Рекомендации </a:t>
              </a:r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учителям</a:t>
              </a:r>
              <a:r>
                <a:rPr lang="ru-RU" altLang="ru-RU" sz="4800" b="1" dirty="0" smtClean="0">
                  <a:solidFill>
                    <a:srgbClr val="002060"/>
                  </a:solidFill>
                </a:rPr>
                <a:t>-</a:t>
              </a:r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предметникам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2831" y="2097901"/>
            <a:ext cx="111092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Посещение  уроков  в  выпускных  классах  начальной 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школы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будущих 5</a:t>
            </a:r>
            <a:r>
              <a:rPr lang="ru-RU" sz="2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 классов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с целью  знакомства  с  технологией  обучения  в начальной школе, форм и метод организации учебной деятельности, стиля взаимоотношений педагога с детьми  учащихся  между  собой  для  использования  приемов  обратной  связи  в  5</a:t>
            </a:r>
            <a:r>
              <a:rPr lang="ru-RU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ых классах, программой и системой требований учителей начальной 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школы;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Утверждение графика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проведения  контрольных  работ,  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согласование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контрольно</a:t>
            </a:r>
            <a:r>
              <a:rPr lang="ru-RU" sz="2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измерительных материалов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по  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предметам;</a:t>
            </a:r>
            <a:endParaRPr lang="ru-RU" sz="21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Посещение уроков в 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</a:rPr>
              <a:t>5</a:t>
            </a:r>
            <a:r>
              <a:rPr lang="ru-RU" sz="2100" dirty="0">
                <a:solidFill>
                  <a:srgbClr val="002060"/>
                </a:solidFill>
              </a:rPr>
              <a:t>-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</a:rPr>
              <a:t>ых</a:t>
            </a: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классах учителями начальной школы с целью наблюдения  за  детьми  в  адаптационный период. Рекомендации  учителей начальной школы по  организации  индивидуальной дифференцированной работы на уроке с учетом особенностей учащихся;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Проведение анализа 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работы по организации адаптационного периода учащихся 5</a:t>
            </a:r>
            <a:r>
              <a:rPr lang="ru-RU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1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 классов.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21" r="91279"/>
                    </a14:imgEffect>
                    <a14:imgEffect>
                      <a14:sharpenSoften amount="31000"/>
                    </a14:imgEffect>
                    <a14:imgEffect>
                      <a14:saturation sat="99000"/>
                    </a14:imgEffect>
                    <a14:imgEffect>
                      <a14:brightnessContrast bright="1000" contrast="-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343" y="0"/>
            <a:ext cx="1294294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12831" y="49586"/>
            <a:ext cx="11243680" cy="1506259"/>
            <a:chOff x="838200" y="2533481"/>
            <a:chExt cx="10180092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1148239" y="2849018"/>
              <a:ext cx="948998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Памятка педагогам 4</a:t>
              </a:r>
              <a:r>
                <a:rPr lang="ru-RU" altLang="ru-RU" sz="4800" b="1" dirty="0" smtClean="0">
                  <a:solidFill>
                    <a:srgbClr val="002060"/>
                  </a:solidFill>
                </a:rPr>
                <a:t>-</a:t>
              </a:r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5</a:t>
              </a:r>
              <a:r>
                <a:rPr lang="ru-RU" altLang="ru-RU" sz="4800" b="1" dirty="0">
                  <a:solidFill>
                    <a:srgbClr val="002060"/>
                  </a:solidFill>
                </a:rPr>
                <a:t>-</a:t>
              </a:r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ых классов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63635" y="1625502"/>
            <a:ext cx="115372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остоянно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анализируйте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свою   деятельность,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стремитесь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  обновлять 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методы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  и   приемы   обучения   с  целью осуществления  личностно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ориентированного   подхода   к   каждому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школьнику;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Во  втором  полугодии  в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ы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классах 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знакомьте учеников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 перечнем предметов,  которые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они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будут изучать в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-о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м классе; преподавателям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предметникам целесообразно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в интересной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для  ребят  манере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представлять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  будущие   предметы,  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рассказывать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об   </a:t>
            </a:r>
            <a:b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особенностях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  обучения  в  средней  школе  в эмоционально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благоприятном тоне для того, чтобы снять тревожность школьников, сохранить познавательные мотивы учебной деятельности.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Проводите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экскурсии по школе,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ознакомьте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кабинетами;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Учителям начальной школы готовить на каждого  ученика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го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класса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развернутую  характеристику,  в  которой  нашли  бы отражение   личностные   и    характерологические    особенности, интеллектуальные  возможности,  в  том  числе  темп деятельности, мотивы  учебной  деятельности,  интересы,   самооценку,   уровень притязаний.  А  также особенности семейной ситуации,  положение в группе сверстников.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2476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12831" y="49587"/>
            <a:ext cx="11243680" cy="1498946"/>
            <a:chOff x="838200" y="2533481"/>
            <a:chExt cx="10180092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1148239" y="2849018"/>
              <a:ext cx="948998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Памятка педагогам 4</a:t>
              </a:r>
              <a:r>
                <a:rPr lang="ru-RU" altLang="ru-RU" sz="4800" b="1" dirty="0" smtClean="0">
                  <a:solidFill>
                    <a:srgbClr val="002060"/>
                  </a:solidFill>
                </a:rPr>
                <a:t>-</a:t>
              </a:r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5</a:t>
              </a:r>
              <a:r>
                <a:rPr lang="ru-RU" altLang="ru-RU" sz="4800" b="1" dirty="0">
                  <a:solidFill>
                    <a:srgbClr val="002060"/>
                  </a:solidFill>
                </a:rPr>
                <a:t>-</a:t>
              </a:r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ых классов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63635" y="1480292"/>
            <a:ext cx="115420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Преподавателям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предметникам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ы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классов,  будущим   классным руководителям   знакомиться   с   характеристиками  учащихся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ы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 классов;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На первом этапе обучения в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м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классе целесообразно  оценочную деятельность  строить  в  авансирующем ключе,  подробно объяснять школьникам,  за что они получили ту или  иную  оценку.  Оценочная деятельность   должна   носить   стимулирующий  и  поддерживающий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характер;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Уделяйте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больше внимания формированию учебных умений и навыков, способам   самостоятельной,   контрольно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оценочной  деятельности, учить работать в  умственном  плане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действий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Учитывайте,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  что   в   средней  школе  падают познавательные мотивы  учебной  деятельности,  на  смену  ведущей деятельности 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ребенка 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учебе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приходит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новая  ведущая деятельность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общение.  Для поддержания мотивации к учебе больше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используйте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возможности  сотрудничества  школьников  на  уроке,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поддерживайте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авторитет в классе,  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переходите 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 репродуктивного на продуктивный   уровень  обучения  (</a:t>
            </a:r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развивайте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  умения  находить  и сопоставлять   несколько   способов   решения   задачи,    искать нестандартные способы решения).</a:t>
            </a:r>
          </a:p>
        </p:txBody>
      </p:sp>
    </p:spTree>
    <p:extLst>
      <p:ext uri="{BB962C8B-B14F-4D97-AF65-F5344CB8AC3E}">
        <p14:creationId xmlns:p14="http://schemas.microsoft.com/office/powerpoint/2010/main" val="5521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 rot="20217830">
            <a:off x="-329026" y="513750"/>
            <a:ext cx="3575353" cy="10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0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2+2=4</a:t>
            </a:r>
            <a:endParaRPr lang="ru-RU" sz="80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4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538" y="736331"/>
            <a:ext cx="8911988" cy="431334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794" y="1296453"/>
            <a:ext cx="10372299" cy="19074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7391" y1="41702" x2="37391" y2="417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613">
            <a:off x="7516024" y="4328031"/>
            <a:ext cx="5712550" cy="29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4000" contrast="-2000"/>
                    </a14:imgEffect>
                  </a14:imgLayer>
                </a14:imgProps>
              </a:ext>
            </a:extLst>
          </a:blip>
          <a:srcRect b="59801"/>
          <a:stretch/>
        </p:blipFill>
        <p:spPr>
          <a:xfrm>
            <a:off x="805220" y="145124"/>
            <a:ext cx="10612840" cy="1409085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1040596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Преемственность в обучении </a:t>
            </a:r>
            <a:endParaRPr lang="ru-RU" sz="4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230" y="1556555"/>
            <a:ext cx="11641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Установление </a:t>
            </a:r>
            <a:r>
              <a:rPr lang="ru-RU" alt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необходимой связи и правильного соотношения между частями учебного предмета на разных ступенях его </a:t>
            </a:r>
            <a:r>
              <a:rPr lang="ru-RU" alt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изучения.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</a:t>
            </a:r>
            <a:r>
              <a:rPr lang="ru-RU" alt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онятие </a:t>
            </a:r>
            <a:r>
              <a:rPr lang="ru-RU" alt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преемственности характеризует также требования, предъявляемые к знаниям и умениям учащихся на каждом этапе обучения, формам, методам и приёмам объяснения нового материала и ко всей последующей работе по его усвоению.</a:t>
            </a:r>
            <a:endParaRPr lang="ru-RU" altLang="ru-RU" sz="24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0649"/>
          <a:stretch/>
        </p:blipFill>
        <p:spPr>
          <a:xfrm>
            <a:off x="2874915" y="3864879"/>
            <a:ext cx="6442170" cy="2869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65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38200" y="49586"/>
            <a:ext cx="10515600" cy="1765563"/>
            <a:chOff x="670446" y="2533481"/>
            <a:chExt cx="10515600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70446" y="28490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>
                  <a:solidFill>
                    <a:srgbClr val="002060"/>
                  </a:solidFill>
                  <a:latin typeface="Century" panose="02040604050505020304" pitchFamily="18" charset="0"/>
                </a:rPr>
                <a:t>Направления преемственности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96439" y="1786931"/>
            <a:ext cx="85793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Обеспечение решения важных задач начального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образования;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адаптация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 окружающей природной и социальной среде;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формирование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нового социального статуса ученика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овладение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разными видами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деятельности (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учебной, трудовой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, коммуникативной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 др.);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формирование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личностного отношения к окружающему, этических и нравственных норм, самоконтроля и самооценки;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определение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уровня общей эрудиции, характеризующей готовность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дальнейшему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обучению.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333" y1="61667" x2="73333" y2="68333"/>
                        <a14:foregroundMark x1="12778" y1="82222" x2="67778" y2="80000"/>
                        <a14:foregroundMark x1="17778" y1="83889" x2="71667" y2="85000"/>
                        <a14:foregroundMark x1="80556" y1="59444" x2="78889" y2="68889"/>
                        <a14:foregroundMark x1="68333" y1="72222" x2="82778" y2="7277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879" y="2962417"/>
            <a:ext cx="1924333" cy="1924333"/>
          </a:xfrm>
          <a:prstGeom prst="rect">
            <a:avLst/>
          </a:prstGeom>
        </p:spPr>
      </p:pic>
      <p:sp>
        <p:nvSpPr>
          <p:cNvPr id="7" name="Тройная стрелка влево/вправо/вверх 6"/>
          <p:cNvSpPr/>
          <p:nvPr/>
        </p:nvSpPr>
        <p:spPr>
          <a:xfrm rot="16200000">
            <a:off x="8363094" y="3289963"/>
            <a:ext cx="2511188" cy="1595935"/>
          </a:xfrm>
          <a:prstGeom prst="leftRightUpArrow">
            <a:avLst>
              <a:gd name="adj1" fmla="val 9607"/>
              <a:gd name="adj2" fmla="val 21579"/>
              <a:gd name="adj3" fmla="val 25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9117" b="14012"/>
          <a:stretch/>
        </p:blipFill>
        <p:spPr>
          <a:xfrm>
            <a:off x="2144972" y="3657600"/>
            <a:ext cx="7902053" cy="278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4000" contrast="-2000"/>
                    </a14:imgEffect>
                  </a14:imgLayer>
                </a14:imgProps>
              </a:ext>
            </a:extLst>
          </a:blip>
          <a:srcRect b="59801"/>
          <a:stretch/>
        </p:blipFill>
        <p:spPr>
          <a:xfrm>
            <a:off x="805220" y="145124"/>
            <a:ext cx="10612840" cy="1733914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Проблема</a:t>
            </a:r>
            <a:r>
              <a:rPr lang="ru-RU" altLang="ru-RU" b="1" dirty="0"/>
              <a:t> </a:t>
            </a:r>
            <a:r>
              <a:rPr lang="ru-RU" alt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преемственности обучения </a:t>
            </a:r>
            <a:endParaRPr lang="ru-RU" sz="4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228" y="1841718"/>
            <a:ext cx="116415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</a:t>
            </a:r>
            <a:r>
              <a:rPr lang="ru-RU" altLang="ru-RU" sz="28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нижение </a:t>
            </a:r>
            <a:r>
              <a:rPr lang="ru-RU" alt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успеваемости при переходе из начальной школы в среднее звено из</a:t>
            </a:r>
            <a:r>
              <a:rPr lang="ru-RU" alt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alt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за рассогласованности в них образовательного процесса на организационном, содержательном и методическом </a:t>
            </a:r>
            <a:r>
              <a:rPr lang="ru-RU" altLang="ru-RU" sz="28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уровнях</a:t>
            </a:r>
            <a:endParaRPr lang="ru-RU" altLang="ru-RU" sz="28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80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38200" y="213362"/>
            <a:ext cx="10515600" cy="1970279"/>
            <a:chOff x="670446" y="2533481"/>
            <a:chExt cx="10515600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70446" y="28490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Причины возникновения рассматриваемой проблемы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8200" y="2402011"/>
            <a:ext cx="1104217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смена социальной обстановки;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изменение роли учащегося;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увеличение учебной нагрузки;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изменение режима дня;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разность систем и форм обучения;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нестыковка программ начальной и основной школы; 	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различие требований со стороны учителей-предметников;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изменение стиля общения учителей с детьми</a:t>
            </a:r>
            <a:r>
              <a:rPr lang="ru-RU" sz="28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;</a:t>
            </a:r>
            <a:endParaRPr lang="ru-RU" sz="28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кабинетная </a:t>
            </a:r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система.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 </a:t>
            </a:r>
            <a:endParaRPr lang="ru-RU" sz="25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20217830">
            <a:off x="181015" y="-11072"/>
            <a:ext cx="759507" cy="10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?</a:t>
            </a:r>
            <a:endParaRPr lang="ru-RU" sz="80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17548872">
            <a:off x="17173" y="651709"/>
            <a:ext cx="759507" cy="10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?</a:t>
            </a:r>
            <a:endParaRPr lang="ru-RU" sz="80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 rot="1382170" flipH="1">
            <a:off x="11435302" y="-28339"/>
            <a:ext cx="759507" cy="10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?</a:t>
            </a:r>
            <a:endParaRPr lang="ru-RU" sz="80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 rot="4051128" flipH="1">
            <a:off x="11271460" y="634442"/>
            <a:ext cx="759507" cy="10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?</a:t>
            </a:r>
            <a:endParaRPr lang="ru-RU" sz="80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0767" y="2436405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27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38200" y="213362"/>
            <a:ext cx="10515600" cy="1765563"/>
            <a:chOff x="670446" y="2533481"/>
            <a:chExt cx="10515600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70446" y="28490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Главная методическая цель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74913" y="2432885"/>
            <a:ext cx="70541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Добиться сохранения качества уровня выполнения образовательных стандартов выпускниками начальных классов в средней школе за счет введения активных методов обучения в начальной школе и использования различных педагогических технологий в средней школе, за счет расширения образовательного пространства и систем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 </a:t>
            </a:r>
            <a:endParaRPr lang="ru-RU" sz="25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41" b="97030" l="5827" r="96535">
                        <a14:foregroundMark x1="63465" y1="38614" x2="67874" y2="81683"/>
                        <a14:foregroundMark x1="58898" y1="46535" x2="65197" y2="46535"/>
                        <a14:foregroundMark x1="72283" y1="40347" x2="76378" y2="41832"/>
                        <a14:foregroundMark x1="59843" y1="37871" x2="58740" y2="36881"/>
                        <a14:foregroundMark x1="24724" y1="20545" x2="32756" y2="89356"/>
                        <a14:foregroundMark x1="29291" y1="88861" x2="56535" y2="21040"/>
                        <a14:foregroundMark x1="29764" y1="25495" x2="54488" y2="86139"/>
                        <a14:foregroundMark x1="27402" y1="30198" x2="56535" y2="25743"/>
                        <a14:foregroundMark x1="27559" y1="35891" x2="52756" y2="41832"/>
                        <a14:foregroundMark x1="27244" y1="49010" x2="55276" y2="48020"/>
                        <a14:foregroundMark x1="23780" y1="36881" x2="45984" y2="73020"/>
                        <a14:foregroundMark x1="24724" y1="54703" x2="54646" y2="53713"/>
                        <a14:foregroundMark x1="54488" y1="50248" x2="54331" y2="87624"/>
                        <a14:foregroundMark x1="54173" y1="80941" x2="25827" y2="82921"/>
                        <a14:foregroundMark x1="25984" y1="53713" x2="27717" y2="85396"/>
                        <a14:foregroundMark x1="75748" y1="75000" x2="75748" y2="86139"/>
                        <a14:foregroundMark x1="55433" y1="91832" x2="90866" y2="91584"/>
                        <a14:foregroundMark x1="9291" y1="91584" x2="83622" y2="91832"/>
                        <a14:foregroundMark x1="65512" y1="46782" x2="68346" y2="50743"/>
                        <a14:foregroundMark x1="68346" y1="50743" x2="64409" y2="57921"/>
                        <a14:foregroundMark x1="66614" y1="56931" x2="64882" y2="57673"/>
                        <a14:backgroundMark x1="59528" y1="50248" x2="59055" y2="55941"/>
                        <a14:backgroundMark x1="16378" y1="84158" x2="14961" y2="91584"/>
                        <a14:backgroundMark x1="14961" y1="87129" x2="18740" y2="92574"/>
                        <a14:backgroundMark x1="14961" y1="87129" x2="13858" y2="94307"/>
                        <a14:backgroundMark x1="79055" y1="89604" x2="76535" y2="92327"/>
                        <a14:backgroundMark x1="83780" y1="87871" x2="81102" y2="9430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4153" r="16863" b="8342"/>
          <a:stretch/>
        </p:blipFill>
        <p:spPr>
          <a:xfrm>
            <a:off x="7629101" y="2411805"/>
            <a:ext cx="4299044" cy="36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" b="100000" l="799" r="93930">
                        <a14:backgroundMark x1="88498" y1="44365" x2="93450" y2="29496"/>
                      </a14:backgroundRemoval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303" y="1916442"/>
            <a:ext cx="5962650" cy="397192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79143" y="0"/>
            <a:ext cx="10515600" cy="1337481"/>
            <a:chOff x="670446" y="2533481"/>
            <a:chExt cx="10515600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70446" y="28490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 smtClean="0">
                  <a:solidFill>
                    <a:srgbClr val="002060"/>
                  </a:solidFill>
                  <a:latin typeface="Century" panose="02040604050505020304" pitchFamily="18" charset="0"/>
                </a:rPr>
                <a:t>Способы достижения цели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9085" y="1328220"/>
            <a:ext cx="700599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ход </a:t>
            </a:r>
            <a:r>
              <a:rPr lang="ru-RU" sz="22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познания – «от </a:t>
            </a: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учеников»;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преобразующий </a:t>
            </a:r>
            <a:r>
              <a:rPr lang="ru-RU" sz="22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характер деятельности </a:t>
            </a: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учеников;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интенсивная </a:t>
            </a:r>
            <a:r>
              <a:rPr lang="ru-RU" sz="22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самостоятельная деятельность учеников, связанная с эмоциональными переживаниями, которая сопровождается эффектом </a:t>
            </a: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неожиданности;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коллективный </a:t>
            </a:r>
            <a:r>
              <a:rPr lang="ru-RU" sz="22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поиск, направляемый учителем (вопросы пробуждающие самостоятельную мысль учеников, предварительные домашние </a:t>
            </a: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задания);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гибкая </a:t>
            </a:r>
            <a:r>
              <a:rPr lang="ru-RU" sz="22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структура</a:t>
            </a:r>
            <a:r>
              <a:rPr lang="ru-RU" sz="22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.</a:t>
            </a:r>
            <a:endParaRPr lang="ru-RU" sz="22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 </a:t>
            </a:r>
            <a:endParaRPr lang="ru-RU" sz="2500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89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79143" y="-27296"/>
            <a:ext cx="10515600" cy="1670027"/>
            <a:chOff x="670446" y="2533481"/>
            <a:chExt cx="10515600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70446" y="28490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>
                  <a:solidFill>
                    <a:srgbClr val="002060"/>
                  </a:solidFill>
                  <a:latin typeface="Century" panose="02040604050505020304" pitchFamily="18" charset="0"/>
                </a:rPr>
                <a:t>Педагогические технологии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83249" y="1642731"/>
            <a:ext cx="49346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Традиционная (репродуктивная) технология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обучения;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развивающего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обучения;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поэтапного формирования умственных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действий;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коллективного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взаимодействия;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полного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усвоения;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Технология </a:t>
            </a:r>
            <a:r>
              <a:rPr lang="ru-RU" sz="2400" dirty="0" err="1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разноуровневого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обучения;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39" y="1673508"/>
            <a:ext cx="53351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Технология личностно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ориентированного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адаптивного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обучения;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Технология программированного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обучения;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Технология проблемного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обучения;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Технология модульного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обучения;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Технология проектного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обучения;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Игровые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технологии.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</a:rPr>
              <a:t>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0" b="86563" l="18594" r="80625">
                        <a14:foregroundMark x1="44844" y1="42031" x2="40781" y2="39844"/>
                        <a14:foregroundMark x1="38438" y1="21250" x2="40313" y2="25781"/>
                        <a14:foregroundMark x1="55781" y1="20625" x2="54219" y2="24844"/>
                        <a14:foregroundMark x1="68906" y1="34219" x2="72969" y2="31563"/>
                        <a14:foregroundMark x1="72969" y1="47656" x2="76719" y2="46719"/>
                        <a14:foregroundMark x1="69219" y1="61563" x2="72813" y2="64219"/>
                        <a14:foregroundMark x1="62500" y1="72969" x2="64688" y2="75469"/>
                        <a14:foregroundMark x1="27344" y1="68906" x2="31563" y2="67656"/>
                        <a14:foregroundMark x1="22656" y1="57344" x2="27031" y2="55781"/>
                        <a14:foregroundMark x1="23750" y1="37969" x2="28438" y2="40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1117" y="1394493"/>
            <a:ext cx="5018609" cy="50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90253" y="-27296"/>
            <a:ext cx="11211494" cy="1670027"/>
            <a:chOff x="670446" y="2533481"/>
            <a:chExt cx="10515600" cy="19702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4000" contrast="-2000"/>
                      </a14:imgEffect>
                    </a14:imgLayer>
                  </a14:imgProps>
                </a:ext>
              </a:extLst>
            </a:blip>
            <a:srcRect b="59801"/>
            <a:stretch/>
          </p:blipFill>
          <p:spPr>
            <a:xfrm>
              <a:off x="838200" y="2533481"/>
              <a:ext cx="10180092" cy="1970279"/>
            </a:xfrm>
            <a:prstGeom prst="rect">
              <a:avLst/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70446" y="28490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altLang="ru-RU" sz="4800" b="1" dirty="0">
                  <a:solidFill>
                    <a:srgbClr val="002060"/>
                  </a:solidFill>
                  <a:latin typeface="Century" panose="02040604050505020304" pitchFamily="18" charset="0"/>
                </a:rPr>
                <a:t>Приёмы, используемые на уроках</a:t>
              </a:r>
              <a:endParaRPr lang="ru-RU" sz="4800" b="1" dirty="0">
                <a:solidFill>
                  <a:srgbClr val="002060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83249" y="1642731"/>
            <a:ext cx="58627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«Яркое пятно»;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рабочий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лист;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сигнальные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карточки;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составление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кластера;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презентации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комментированное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чтение;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мини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проекты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мини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исследования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текст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 ошибками;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синквейн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составление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определения;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работа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с диаграммами, графиками, статданными;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заполнение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таблицы, схем;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0298" y="1642731"/>
            <a:ext cx="653614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метод «Найди связь с жизнью»;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работа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с иллюстрацией «Найди ошибку»;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кроссворды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коллаж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логические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цепочки, схемы;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классификация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Аукцион знаний»;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викторина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; 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тест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составление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таблицы, схемы, задачи;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Сочини шпаргалку»;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задание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с использованием Интернета;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публичная 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лекция; </a:t>
            </a:r>
            <a:endParaRPr lang="ru-RU" sz="24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Century" panose="02040604050505020304" pitchFamily="18" charset="0"/>
              </a:rPr>
              <a:t>Рекламный плакат» и др.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 </a:t>
            </a:r>
            <a:endParaRPr lang="ru-RU" sz="2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491</Words>
  <Application>Microsoft Office PowerPoint</Application>
  <PresentationFormat>Широкоэкранный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Garamond</vt:lpstr>
      <vt:lpstr>Wingdings</vt:lpstr>
      <vt:lpstr>Тема Office</vt:lpstr>
      <vt:lpstr>Преемственность формирования математической функциональной грамотности учащихся начальной и основной школы </vt:lpstr>
      <vt:lpstr>Преемственность в обучении </vt:lpstr>
      <vt:lpstr>Презентация PowerPoint</vt:lpstr>
      <vt:lpstr>Проблема преемственности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формирования математической функциональной грамотности учащихся начальной и основной школы</dc:title>
  <dc:creator>USER</dc:creator>
  <cp:lastModifiedBy>USER</cp:lastModifiedBy>
  <cp:revision>86</cp:revision>
  <dcterms:created xsi:type="dcterms:W3CDTF">2022-03-23T12:57:48Z</dcterms:created>
  <dcterms:modified xsi:type="dcterms:W3CDTF">2022-03-23T15:45:29Z</dcterms:modified>
</cp:coreProperties>
</file>